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Lst>
  <p:notesMasterIdLst>
    <p:notesMasterId r:id="rId86"/>
  </p:notesMasterIdLst>
  <p:handoutMasterIdLst>
    <p:handoutMasterId r:id="rId87"/>
  </p:handoutMasterIdLst>
  <p:sldIdLst>
    <p:sldId id="643" r:id="rId8"/>
    <p:sldId id="681" r:id="rId9"/>
    <p:sldId id="793" r:id="rId10"/>
    <p:sldId id="803" r:id="rId11"/>
    <p:sldId id="804" r:id="rId12"/>
    <p:sldId id="805" r:id="rId13"/>
    <p:sldId id="806" r:id="rId14"/>
    <p:sldId id="810" r:id="rId15"/>
    <p:sldId id="811" r:id="rId16"/>
    <p:sldId id="812" r:id="rId17"/>
    <p:sldId id="813" r:id="rId18"/>
    <p:sldId id="814" r:id="rId19"/>
    <p:sldId id="815" r:id="rId20"/>
    <p:sldId id="820" r:id="rId21"/>
    <p:sldId id="821" r:id="rId22"/>
    <p:sldId id="827" r:id="rId23"/>
    <p:sldId id="828" r:id="rId24"/>
    <p:sldId id="829" r:id="rId25"/>
    <p:sldId id="877" r:id="rId26"/>
    <p:sldId id="816" r:id="rId27"/>
    <p:sldId id="794" r:id="rId28"/>
    <p:sldId id="795" r:id="rId29"/>
    <p:sldId id="796" r:id="rId30"/>
    <p:sldId id="822" r:id="rId31"/>
    <p:sldId id="823" r:id="rId32"/>
    <p:sldId id="824" r:id="rId33"/>
    <p:sldId id="825" r:id="rId34"/>
    <p:sldId id="830" r:id="rId35"/>
    <p:sldId id="832" r:id="rId36"/>
    <p:sldId id="833" r:id="rId37"/>
    <p:sldId id="826" r:id="rId38"/>
    <p:sldId id="834" r:id="rId39"/>
    <p:sldId id="835" r:id="rId40"/>
    <p:sldId id="836" r:id="rId41"/>
    <p:sldId id="837" r:id="rId42"/>
    <p:sldId id="841" r:id="rId43"/>
    <p:sldId id="838" r:id="rId44"/>
    <p:sldId id="797" r:id="rId45"/>
    <p:sldId id="801" r:id="rId46"/>
    <p:sldId id="798" r:id="rId47"/>
    <p:sldId id="840" r:id="rId48"/>
    <p:sldId id="842" r:id="rId49"/>
    <p:sldId id="843" r:id="rId50"/>
    <p:sldId id="844" r:id="rId51"/>
    <p:sldId id="845" r:id="rId52"/>
    <p:sldId id="817" r:id="rId53"/>
    <p:sldId id="846" r:id="rId54"/>
    <p:sldId id="847" r:id="rId55"/>
    <p:sldId id="848" r:id="rId56"/>
    <p:sldId id="850" r:id="rId57"/>
    <p:sldId id="849" r:id="rId58"/>
    <p:sldId id="855" r:id="rId59"/>
    <p:sldId id="856" r:id="rId60"/>
    <p:sldId id="857" r:id="rId61"/>
    <p:sldId id="858" r:id="rId62"/>
    <p:sldId id="859" r:id="rId63"/>
    <p:sldId id="860" r:id="rId64"/>
    <p:sldId id="862" r:id="rId65"/>
    <p:sldId id="818" r:id="rId66"/>
    <p:sldId id="851" r:id="rId67"/>
    <p:sldId id="852" r:id="rId68"/>
    <p:sldId id="853" r:id="rId69"/>
    <p:sldId id="854" r:id="rId70"/>
    <p:sldId id="819" r:id="rId71"/>
    <p:sldId id="863" r:id="rId72"/>
    <p:sldId id="864" r:id="rId73"/>
    <p:sldId id="865" r:id="rId74"/>
    <p:sldId id="866" r:id="rId75"/>
    <p:sldId id="867" r:id="rId76"/>
    <p:sldId id="868" r:id="rId77"/>
    <p:sldId id="869" r:id="rId78"/>
    <p:sldId id="870" r:id="rId79"/>
    <p:sldId id="871" r:id="rId80"/>
    <p:sldId id="872" r:id="rId81"/>
    <p:sldId id="873" r:id="rId82"/>
    <p:sldId id="874" r:id="rId83"/>
    <p:sldId id="875" r:id="rId84"/>
    <p:sldId id="876" r:id="rId85"/>
  </p:sldIdLst>
  <p:sldSz cx="9144000" cy="5143500" type="screen16x9"/>
  <p:notesSz cx="6888163" cy="10021888"/>
  <p:custDataLst>
    <p:tags r:id="rId88"/>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4">
          <p15:clr>
            <a:srgbClr val="A4A3A4"/>
          </p15:clr>
        </p15:guide>
        <p15:guide id="2" orient="horz" pos="3151">
          <p15:clr>
            <a:srgbClr val="A4A3A4"/>
          </p15:clr>
        </p15:guide>
        <p15:guide id="3">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1"/>
    <a:srgbClr val="A5A6A4"/>
    <a:srgbClr val="FFE285"/>
    <a:srgbClr val="F6C700"/>
    <a:srgbClr val="767776"/>
    <a:srgbClr val="505150"/>
    <a:srgbClr val="FABA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7DD1B-828B-4D4E-8478-C72697B1AAC5}" v="1" dt="2021-01-13T16:13:34.5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89609" autoAdjust="0"/>
  </p:normalViewPr>
  <p:slideViewPr>
    <p:cSldViewPr snapToObjects="1">
      <p:cViewPr varScale="1">
        <p:scale>
          <a:sx n="101" d="100"/>
          <a:sy n="101" d="100"/>
        </p:scale>
        <p:origin x="1253" y="58"/>
      </p:cViewPr>
      <p:guideLst>
        <p:guide orient="horz" pos="1484"/>
        <p:guide orient="horz" pos="3151"/>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62" d="100"/>
          <a:sy n="62" d="100"/>
        </p:scale>
        <p:origin x="-3378" y="-96"/>
      </p:cViewPr>
      <p:guideLst>
        <p:guide orient="horz" pos="3157"/>
        <p:guide pos="217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1.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zwarth, Daniel" userId="86a43541-f0f7-47d2-8863-9c5f3c922ad7" providerId="ADAL" clId="{3397DD1B-828B-4D4E-8478-C72697B1AAC5}"/>
    <pc:docChg chg="custSel modSld modNotesMaster modHandout">
      <pc:chgData name="Holzwarth, Daniel" userId="86a43541-f0f7-47d2-8863-9c5f3c922ad7" providerId="ADAL" clId="{3397DD1B-828B-4D4E-8478-C72697B1AAC5}" dt="2021-01-13T16:13:35.186" v="2" actId="27636"/>
      <pc:docMkLst>
        <pc:docMk/>
      </pc:docMkLst>
      <pc:sldChg chg="modSp modNotes">
        <pc:chgData name="Holzwarth, Daniel" userId="86a43541-f0f7-47d2-8863-9c5f3c922ad7" providerId="ADAL" clId="{3397DD1B-828B-4D4E-8478-C72697B1AAC5}" dt="2021-01-13T16:13:35.186" v="2" actId="27636"/>
        <pc:sldMkLst>
          <pc:docMk/>
          <pc:sldMk cId="3754170357" sldId="794"/>
        </pc:sldMkLst>
        <pc:spChg chg="mod">
          <ac:chgData name="Holzwarth, Daniel" userId="86a43541-f0f7-47d2-8863-9c5f3c922ad7" providerId="ADAL" clId="{3397DD1B-828B-4D4E-8478-C72697B1AAC5}" dt="2021-01-13T16:13:35.180" v="1" actId="27636"/>
          <ac:spMkLst>
            <pc:docMk/>
            <pc:sldMk cId="3754170357" sldId="794"/>
            <ac:spMk id="9" creationId="{00000000-0000-0000-0000-000000000000}"/>
          </ac:spMkLst>
        </pc:spChg>
        <pc:spChg chg="mod">
          <ac:chgData name="Holzwarth, Daniel" userId="86a43541-f0f7-47d2-8863-9c5f3c922ad7" providerId="ADAL" clId="{3397DD1B-828B-4D4E-8478-C72697B1AAC5}" dt="2021-01-13T16:13:35.186" v="2" actId="27636"/>
          <ac:spMkLst>
            <pc:docMk/>
            <pc:sldMk cId="3754170357" sldId="794"/>
            <ac:spMk id="10" creationId="{00000000-0000-0000-0000-000000000000}"/>
          </ac:spMkLst>
        </pc:spChg>
      </pc:sldChg>
      <pc:sldChg chg="modNotes">
        <pc:chgData name="Holzwarth, Daniel" userId="86a43541-f0f7-47d2-8863-9c5f3c922ad7" providerId="ADAL" clId="{3397DD1B-828B-4D4E-8478-C72697B1AAC5}" dt="2021-01-13T16:13:34.519" v="0"/>
        <pc:sldMkLst>
          <pc:docMk/>
          <pc:sldMk cId="2361719375" sldId="797"/>
        </pc:sldMkLst>
      </pc:sldChg>
      <pc:sldChg chg="modNotes">
        <pc:chgData name="Holzwarth, Daniel" userId="86a43541-f0f7-47d2-8863-9c5f3c922ad7" providerId="ADAL" clId="{3397DD1B-828B-4D4E-8478-C72697B1AAC5}" dt="2021-01-13T16:13:34.519" v="0"/>
        <pc:sldMkLst>
          <pc:docMk/>
          <pc:sldMk cId="356794217" sldId="79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84871" cy="501094"/>
          </a:xfrm>
          <a:prstGeom prst="rect">
            <a:avLst/>
          </a:prstGeom>
        </p:spPr>
        <p:txBody>
          <a:bodyPr vert="horz" lIns="92455" tIns="46227" rIns="92455" bIns="46227" rtlCol="0"/>
          <a:lstStyle>
            <a:lvl1pPr algn="l">
              <a:defRPr sz="1200"/>
            </a:lvl1pPr>
          </a:lstStyle>
          <a:p>
            <a:r>
              <a:rPr lang="de-DE" dirty="0"/>
              <a:t>Kapitel</a:t>
            </a:r>
          </a:p>
        </p:txBody>
      </p:sp>
      <p:sp>
        <p:nvSpPr>
          <p:cNvPr id="3" name="Datumsplatzhalter 2"/>
          <p:cNvSpPr>
            <a:spLocks noGrp="1"/>
          </p:cNvSpPr>
          <p:nvPr>
            <p:ph type="dt" sz="quarter" idx="1"/>
          </p:nvPr>
        </p:nvSpPr>
        <p:spPr>
          <a:xfrm>
            <a:off x="3901699" y="0"/>
            <a:ext cx="2984871" cy="501094"/>
          </a:xfrm>
          <a:prstGeom prst="rect">
            <a:avLst/>
          </a:prstGeom>
        </p:spPr>
        <p:txBody>
          <a:bodyPr vert="horz" lIns="92455" tIns="46227" rIns="92455" bIns="46227" rtlCol="0"/>
          <a:lstStyle>
            <a:lvl1pPr algn="r">
              <a:defRPr sz="1200"/>
            </a:lvl1pPr>
          </a:lstStyle>
          <a:p>
            <a:fld id="{3442DC1B-2F17-824E-9D0D-5AB66E21CC76}" type="datetime1">
              <a:rPr lang="de-DE" smtClean="0"/>
              <a:pPr/>
              <a:t>13.01.2021</a:t>
            </a:fld>
            <a:endParaRPr lang="de-DE" dirty="0"/>
          </a:p>
        </p:txBody>
      </p:sp>
      <p:sp>
        <p:nvSpPr>
          <p:cNvPr id="5" name="Foliennummernplatzhalter 4"/>
          <p:cNvSpPr>
            <a:spLocks noGrp="1"/>
          </p:cNvSpPr>
          <p:nvPr>
            <p:ph type="sldNum" sz="quarter" idx="3"/>
          </p:nvPr>
        </p:nvSpPr>
        <p:spPr>
          <a:xfrm>
            <a:off x="3901699" y="9519054"/>
            <a:ext cx="2984871" cy="501094"/>
          </a:xfrm>
          <a:prstGeom prst="rect">
            <a:avLst/>
          </a:prstGeom>
        </p:spPr>
        <p:txBody>
          <a:bodyPr vert="horz" lIns="92455" tIns="46227" rIns="92455" bIns="46227" rtlCol="0" anchor="b"/>
          <a:lstStyle>
            <a:lvl1pPr algn="r">
              <a:defRPr sz="1200"/>
            </a:lvl1pPr>
          </a:lstStyle>
          <a:p>
            <a:fld id="{0D514E98-DBC8-A649-9DDD-CDEFDBFA9BCA}" type="slidenum">
              <a:rPr lang="de-DE" smtClean="0"/>
              <a:pPr/>
              <a:t>‹Nr.›</a:t>
            </a:fld>
            <a:endParaRPr lang="de-DE" dirty="0"/>
          </a:p>
        </p:txBody>
      </p:sp>
    </p:spTree>
    <p:extLst>
      <p:ext uri="{BB962C8B-B14F-4D97-AF65-F5344CB8AC3E}">
        <p14:creationId xmlns:p14="http://schemas.microsoft.com/office/powerpoint/2010/main" val="297946433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84871" cy="501094"/>
          </a:xfrm>
          <a:prstGeom prst="rect">
            <a:avLst/>
          </a:prstGeom>
        </p:spPr>
        <p:txBody>
          <a:bodyPr vert="horz" lIns="92455" tIns="46227" rIns="92455" bIns="46227" rtlCol="0"/>
          <a:lstStyle>
            <a:lvl1pPr algn="l">
              <a:defRPr sz="1200"/>
            </a:lvl1pPr>
          </a:lstStyle>
          <a:p>
            <a:r>
              <a:rPr lang="de-DE" dirty="0"/>
              <a:t>Kapitel</a:t>
            </a:r>
          </a:p>
        </p:txBody>
      </p:sp>
      <p:sp>
        <p:nvSpPr>
          <p:cNvPr id="3" name="Datumsplatzhalter 2"/>
          <p:cNvSpPr>
            <a:spLocks noGrp="1"/>
          </p:cNvSpPr>
          <p:nvPr>
            <p:ph type="dt" idx="1"/>
          </p:nvPr>
        </p:nvSpPr>
        <p:spPr>
          <a:xfrm>
            <a:off x="3901699" y="0"/>
            <a:ext cx="2984871" cy="501094"/>
          </a:xfrm>
          <a:prstGeom prst="rect">
            <a:avLst/>
          </a:prstGeom>
        </p:spPr>
        <p:txBody>
          <a:bodyPr vert="horz" lIns="92455" tIns="46227" rIns="92455" bIns="46227" rtlCol="0"/>
          <a:lstStyle>
            <a:lvl1pPr algn="r">
              <a:defRPr sz="1200"/>
            </a:lvl1pPr>
          </a:lstStyle>
          <a:p>
            <a:fld id="{392B015B-17A8-FD4B-88A9-5EEA0A99A4D7}" type="datetime1">
              <a:rPr lang="de-DE" smtClean="0"/>
              <a:pPr/>
              <a:t>13.01.2021</a:t>
            </a:fld>
            <a:endParaRPr lang="de-DE" dirty="0"/>
          </a:p>
        </p:txBody>
      </p:sp>
      <p:sp>
        <p:nvSpPr>
          <p:cNvPr id="4" name="Folienbildplatzhalter 3"/>
          <p:cNvSpPr>
            <a:spLocks noGrp="1" noRot="1" noChangeAspect="1"/>
          </p:cNvSpPr>
          <p:nvPr>
            <p:ph type="sldImg" idx="2"/>
          </p:nvPr>
        </p:nvSpPr>
        <p:spPr>
          <a:xfrm>
            <a:off x="101600" y="750888"/>
            <a:ext cx="6684963" cy="3760787"/>
          </a:xfrm>
          <a:prstGeom prst="rect">
            <a:avLst/>
          </a:prstGeom>
          <a:noFill/>
          <a:ln w="12700">
            <a:solidFill>
              <a:prstClr val="black"/>
            </a:solidFill>
          </a:ln>
        </p:spPr>
        <p:txBody>
          <a:bodyPr vert="horz" lIns="92455" tIns="46227" rIns="92455" bIns="46227" rtlCol="0" anchor="ctr"/>
          <a:lstStyle/>
          <a:p>
            <a:endParaRPr lang="de-DE" dirty="0"/>
          </a:p>
        </p:txBody>
      </p:sp>
      <p:sp>
        <p:nvSpPr>
          <p:cNvPr id="5" name="Notizenplatzhalter 4"/>
          <p:cNvSpPr>
            <a:spLocks noGrp="1"/>
          </p:cNvSpPr>
          <p:nvPr>
            <p:ph type="body" sz="quarter" idx="3"/>
          </p:nvPr>
        </p:nvSpPr>
        <p:spPr>
          <a:xfrm>
            <a:off x="688817" y="4760397"/>
            <a:ext cx="5510530" cy="4509851"/>
          </a:xfrm>
          <a:prstGeom prst="rect">
            <a:avLst/>
          </a:prstGeom>
        </p:spPr>
        <p:txBody>
          <a:bodyPr vert="horz" lIns="92455" tIns="46227" rIns="92455" bIns="46227"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3901699" y="9519054"/>
            <a:ext cx="2984871" cy="501094"/>
          </a:xfrm>
          <a:prstGeom prst="rect">
            <a:avLst/>
          </a:prstGeom>
        </p:spPr>
        <p:txBody>
          <a:bodyPr vert="horz" lIns="92455" tIns="46227" rIns="92455" bIns="46227" rtlCol="0" anchor="b"/>
          <a:lstStyle>
            <a:lvl1pPr algn="r">
              <a:defRPr sz="1200"/>
            </a:lvl1pPr>
          </a:lstStyle>
          <a:p>
            <a:fld id="{0BA538D1-3B2D-024D-A9F7-EDA317CA7513}" type="slidenum">
              <a:rPr lang="de-DE" smtClean="0"/>
              <a:pPr/>
              <a:t>‹Nr.›</a:t>
            </a:fld>
            <a:endParaRPr lang="de-DE" dirty="0"/>
          </a:p>
        </p:txBody>
      </p:sp>
      <p:sp>
        <p:nvSpPr>
          <p:cNvPr id="10" name="Fußzeilenplatzhalter 9"/>
          <p:cNvSpPr>
            <a:spLocks noGrp="1"/>
          </p:cNvSpPr>
          <p:nvPr>
            <p:ph type="ftr" sz="quarter" idx="4"/>
          </p:nvPr>
        </p:nvSpPr>
        <p:spPr>
          <a:xfrm>
            <a:off x="1" y="9518631"/>
            <a:ext cx="2985621" cy="501654"/>
          </a:xfrm>
          <a:prstGeom prst="rect">
            <a:avLst/>
          </a:prstGeom>
        </p:spPr>
        <p:txBody>
          <a:bodyPr vert="horz" lIns="92455" tIns="46227" rIns="92455" bIns="46227" rtlCol="0" anchor="b"/>
          <a:lstStyle>
            <a:lvl1pPr algn="l">
              <a:defRPr sz="1200"/>
            </a:lvl1pPr>
          </a:lstStyle>
          <a:p>
            <a:endParaRPr lang="de-DE" dirty="0"/>
          </a:p>
        </p:txBody>
      </p:sp>
    </p:spTree>
    <p:extLst>
      <p:ext uri="{BB962C8B-B14F-4D97-AF65-F5344CB8AC3E}">
        <p14:creationId xmlns:p14="http://schemas.microsoft.com/office/powerpoint/2010/main" val="3540631368"/>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IS = </a:t>
            </a:r>
            <a:r>
              <a:rPr lang="de-DE" dirty="0" err="1"/>
              <a:t>Industry</a:t>
            </a:r>
            <a:r>
              <a:rPr lang="de-DE" dirty="0"/>
              <a:t> Solution </a:t>
            </a:r>
          </a:p>
          <a:p>
            <a:r>
              <a:rPr lang="de-DE" dirty="0"/>
              <a:t>Es gibt Branchenlösung für die Automobilwirtschaft,</a:t>
            </a:r>
            <a:r>
              <a:rPr lang="de-DE" baseline="0" dirty="0"/>
              <a:t> Versicherungswirtschaft, Finanzwirtschaft etc.</a:t>
            </a:r>
          </a:p>
          <a:p>
            <a:r>
              <a:rPr lang="de-DE" baseline="0" dirty="0"/>
              <a:t>IS = Erweiterungen des Standard mySAP ERP</a:t>
            </a:r>
            <a:endParaRPr lang="en-US" dirty="0"/>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23910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ES60/ES61/ES62</a:t>
            </a:r>
          </a:p>
          <a:p>
            <a:r>
              <a:rPr lang="de-DE" u="sng" dirty="0"/>
              <a:t>Eigenschaften</a:t>
            </a:r>
          </a:p>
          <a:p>
            <a:pPr>
              <a:buFontTx/>
              <a:buChar char="•"/>
            </a:pPr>
            <a:r>
              <a:rPr lang="de-DE" dirty="0"/>
              <a:t> Verbrauchstellenart</a:t>
            </a:r>
          </a:p>
          <a:p>
            <a:pPr>
              <a:buFontTx/>
              <a:buChar char="•"/>
            </a:pPr>
            <a:r>
              <a:rPr lang="de-DE" dirty="0"/>
              <a:t> Anzahl Personen</a:t>
            </a:r>
          </a:p>
          <a:p>
            <a:pPr>
              <a:buFontTx/>
              <a:buChar char="•"/>
            </a:pPr>
            <a:r>
              <a:rPr lang="de-DE" dirty="0"/>
              <a:t> Berechtigungsgruppe</a:t>
            </a:r>
          </a:p>
          <a:p>
            <a:pPr>
              <a:buFontTx/>
              <a:buChar char="•"/>
            </a:pPr>
            <a:r>
              <a:rPr lang="de-DE" dirty="0"/>
              <a:t> Langtexte zur Verbrauchsstelle</a:t>
            </a:r>
          </a:p>
          <a:p>
            <a:r>
              <a:rPr lang="de-DE" u="sng" dirty="0"/>
              <a:t>Lokation</a:t>
            </a:r>
          </a:p>
          <a:p>
            <a:pPr>
              <a:buFontTx/>
              <a:buChar char="•"/>
            </a:pPr>
            <a:r>
              <a:rPr lang="de-DE" dirty="0"/>
              <a:t> Anschlussobjekt</a:t>
            </a:r>
          </a:p>
          <a:p>
            <a:pPr>
              <a:buFontTx/>
              <a:buChar char="•"/>
            </a:pPr>
            <a:r>
              <a:rPr lang="de-DE" dirty="0"/>
              <a:t> Straßenzusätze</a:t>
            </a:r>
          </a:p>
          <a:p>
            <a:pPr>
              <a:buFontTx/>
              <a:buChar char="•"/>
            </a:pPr>
            <a:r>
              <a:rPr lang="de-DE" dirty="0"/>
              <a:t> Stockwerk</a:t>
            </a:r>
          </a:p>
          <a:p>
            <a:pPr>
              <a:buFontTx/>
              <a:buChar char="•"/>
            </a:pPr>
            <a:r>
              <a:rPr lang="de-DE" dirty="0"/>
              <a:t> Lagezusatz</a:t>
            </a:r>
          </a:p>
          <a:p>
            <a:pPr>
              <a:buFontTx/>
              <a:buChar char="•"/>
            </a:pPr>
            <a:r>
              <a:rPr lang="de-DE" dirty="0"/>
              <a:t> Raumnummer</a:t>
            </a:r>
          </a:p>
          <a:p>
            <a:r>
              <a:rPr lang="de-DE" u="sng" dirty="0"/>
              <a:t>Eigentümer</a:t>
            </a:r>
          </a:p>
          <a:p>
            <a:pPr>
              <a:buFontTx/>
              <a:buChar char="•"/>
            </a:pPr>
            <a:r>
              <a:rPr lang="de-DE" dirty="0"/>
              <a:t> Je nach Customizing spezielle Art der Eigentümerzuordnung</a:t>
            </a:r>
          </a:p>
          <a:p>
            <a:pPr>
              <a:buFontTx/>
              <a:buChar char="•"/>
            </a:pPr>
            <a:endParaRPr lang="de-DE" u="sng" dirty="0">
              <a:solidFill>
                <a:schemeClr val="bg1"/>
              </a:solidFill>
            </a:endParaRPr>
          </a:p>
          <a:p>
            <a:r>
              <a:rPr lang="de-DE" dirty="0">
                <a:solidFill>
                  <a:schemeClr val="bg1"/>
                </a:solidFill>
              </a:rPr>
              <a:t>TABELLE: EVBS</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a:t>
            </a:r>
            <a:r>
              <a:rPr lang="de-DE" dirty="0"/>
              <a:t> ES30/ES31/ES32</a:t>
            </a:r>
          </a:p>
          <a:p>
            <a:r>
              <a:rPr lang="de-DE" u="sng" dirty="0"/>
              <a:t>Eigenschaften</a:t>
            </a:r>
          </a:p>
          <a:p>
            <a:pPr>
              <a:buFontTx/>
              <a:buChar char="•"/>
            </a:pPr>
            <a:r>
              <a:rPr lang="de-DE" dirty="0"/>
              <a:t> Sparte</a:t>
            </a:r>
          </a:p>
          <a:p>
            <a:pPr>
              <a:buFontTx/>
              <a:buChar char="•"/>
            </a:pPr>
            <a:r>
              <a:rPr lang="de-DE" dirty="0"/>
              <a:t> Verbrauchsstelle</a:t>
            </a:r>
          </a:p>
          <a:p>
            <a:pPr>
              <a:buFontTx/>
              <a:buChar char="•"/>
            </a:pPr>
            <a:r>
              <a:rPr lang="de-DE" dirty="0"/>
              <a:t> aktueller Vertrag</a:t>
            </a:r>
          </a:p>
          <a:p>
            <a:pPr>
              <a:buFontTx/>
              <a:buChar char="•"/>
            </a:pPr>
            <a:r>
              <a:rPr lang="de-DE" dirty="0"/>
              <a:t> aktueller Geschäftspartner</a:t>
            </a:r>
          </a:p>
          <a:p>
            <a:pPr>
              <a:buFontTx/>
              <a:buChar char="•"/>
            </a:pPr>
            <a:r>
              <a:rPr lang="de-DE" dirty="0"/>
              <a:t> Anlagenart</a:t>
            </a:r>
          </a:p>
          <a:p>
            <a:pPr>
              <a:buFontTx/>
              <a:buChar char="•"/>
            </a:pPr>
            <a:r>
              <a:rPr lang="de-DE" dirty="0"/>
              <a:t> Versorgungssicherheit</a:t>
            </a:r>
          </a:p>
          <a:p>
            <a:pPr>
              <a:buFontTx/>
              <a:buChar char="•"/>
            </a:pPr>
            <a:r>
              <a:rPr lang="de-DE" dirty="0"/>
              <a:t> Spannungsebene</a:t>
            </a:r>
          </a:p>
          <a:p>
            <a:r>
              <a:rPr lang="de-DE" u="sng" dirty="0"/>
              <a:t>Zeitabhängige Daten</a:t>
            </a:r>
          </a:p>
          <a:p>
            <a:pPr>
              <a:buFontTx/>
              <a:buChar char="•"/>
            </a:pPr>
            <a:r>
              <a:rPr lang="de-DE" dirty="0"/>
              <a:t> Zeitscheiben mit Klasse, </a:t>
            </a:r>
            <a:r>
              <a:rPr lang="de-DE" dirty="0" err="1"/>
              <a:t>Tariftyp</a:t>
            </a:r>
            <a:r>
              <a:rPr lang="de-DE" dirty="0"/>
              <a:t>, Konzessionsvertrag, Serviceanbieter etc.</a:t>
            </a:r>
          </a:p>
          <a:p>
            <a:pPr>
              <a:buFontTx/>
              <a:buChar char="•"/>
            </a:pPr>
            <a:r>
              <a:rPr lang="de-DE" dirty="0"/>
              <a:t> Anlagefakten zur Berechnung von Entgelten, die nicht auf Messungen basieren, z.B. allgemeine Bezugsgrößen oder Heizungsanlagen sowie informative Fakten</a:t>
            </a:r>
          </a:p>
          <a:p>
            <a:r>
              <a:rPr lang="de-DE" u="sng" dirty="0"/>
              <a:t>Ablesesteuerung</a:t>
            </a:r>
          </a:p>
          <a:p>
            <a:pPr>
              <a:buFontTx/>
              <a:buChar char="•"/>
            </a:pPr>
            <a:r>
              <a:rPr lang="de-DE" dirty="0"/>
              <a:t>Bezugskennzeichen</a:t>
            </a:r>
          </a:p>
          <a:p>
            <a:pPr>
              <a:buFontTx/>
              <a:buChar char="•"/>
            </a:pPr>
            <a:r>
              <a:rPr lang="de-DE" dirty="0"/>
              <a:t>Ablesesteuerung und -</a:t>
            </a:r>
            <a:r>
              <a:rPr lang="de-DE" dirty="0" err="1"/>
              <a:t>sperrgrund</a:t>
            </a:r>
            <a:endParaRPr lang="de-DE" dirty="0"/>
          </a:p>
          <a:p>
            <a:pPr>
              <a:buFontTx/>
              <a:buChar char="•"/>
            </a:pPr>
            <a:r>
              <a:rPr lang="de-DE" dirty="0"/>
              <a:t>Basisperiodentyp</a:t>
            </a:r>
          </a:p>
          <a:p>
            <a:r>
              <a:rPr lang="de-DE" u="sng" dirty="0"/>
              <a:t>Deregulierung</a:t>
            </a:r>
          </a:p>
          <a:p>
            <a:pPr>
              <a:buFontTx/>
              <a:buChar char="•"/>
            </a:pPr>
            <a:r>
              <a:rPr lang="de-DE" dirty="0"/>
              <a:t> Serviceart, Zählpunkt</a:t>
            </a:r>
          </a:p>
          <a:p>
            <a:pPr>
              <a:buFontTx/>
              <a:buChar char="•"/>
            </a:pPr>
            <a:endParaRPr lang="de-DE" dirty="0"/>
          </a:p>
          <a:p>
            <a:r>
              <a:rPr lang="de-DE" dirty="0"/>
              <a:t>Tabellen</a:t>
            </a:r>
          </a:p>
          <a:p>
            <a:pPr lvl="1"/>
            <a:r>
              <a:rPr lang="de-DE" dirty="0"/>
              <a:t>EANL Anlage inkl. Zuordnung zur Verbrauchstelle </a:t>
            </a:r>
          </a:p>
          <a:p>
            <a:pPr lvl="1"/>
            <a:r>
              <a:rPr lang="de-DE" dirty="0"/>
              <a:t>EANLH Anlagenzeitscheibe</a:t>
            </a:r>
          </a:p>
          <a:p>
            <a:pPr lvl="1"/>
            <a:r>
              <a:rPr lang="de-DE" dirty="0"/>
              <a:t>ETTIFN Anlagefakten (normal)</a:t>
            </a:r>
          </a:p>
          <a:p>
            <a:pPr lvl="1"/>
            <a:r>
              <a:rPr lang="de-DE" dirty="0"/>
              <a:t>ETTIFB Anlagefakten (Bezugsgrößen)</a:t>
            </a:r>
          </a:p>
          <a:p>
            <a:pPr lvl="1"/>
            <a:r>
              <a:rPr lang="de-DE" dirty="0"/>
              <a:t>EASTL Tarifdaten Anlagenstruktur auf Geräteebene</a:t>
            </a:r>
          </a:p>
          <a:p>
            <a:pPr lvl="1"/>
            <a:r>
              <a:rPr lang="de-DE" dirty="0"/>
              <a:t>EASTS Tarifdaten Anlagenstruktur Zählwerksebene</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ES65/ES66/ES67</a:t>
            </a:r>
          </a:p>
          <a:p>
            <a:r>
              <a:rPr lang="de-DE" u="sng" dirty="0"/>
              <a:t>Eigenschaften</a:t>
            </a:r>
          </a:p>
          <a:p>
            <a:pPr>
              <a:buFontTx/>
              <a:buChar char="•"/>
            </a:pPr>
            <a:r>
              <a:rPr lang="de-DE" dirty="0"/>
              <a:t> Berechtigungsgruppe</a:t>
            </a:r>
          </a:p>
          <a:p>
            <a:pPr>
              <a:buFontTx/>
              <a:buChar char="•"/>
            </a:pPr>
            <a:r>
              <a:rPr lang="de-DE" dirty="0"/>
              <a:t> Langtexte zum Geräteplatz</a:t>
            </a:r>
          </a:p>
          <a:p>
            <a:r>
              <a:rPr lang="de-DE" u="sng" dirty="0"/>
              <a:t>Statische Hinweise</a:t>
            </a:r>
          </a:p>
          <a:p>
            <a:pPr>
              <a:buFontTx/>
              <a:buChar char="•"/>
            </a:pPr>
            <a:r>
              <a:rPr lang="de-DE" dirty="0"/>
              <a:t> für bestimmen Geschäftspartner</a:t>
            </a:r>
          </a:p>
          <a:p>
            <a:pPr>
              <a:buFontTx/>
              <a:buChar char="•"/>
            </a:pPr>
            <a:r>
              <a:rPr lang="de-DE" dirty="0"/>
              <a:t> für bestimme Formulare</a:t>
            </a:r>
          </a:p>
          <a:p>
            <a:r>
              <a:rPr lang="de-DE" u="sng" dirty="0"/>
              <a:t>Lokation</a:t>
            </a:r>
          </a:p>
          <a:p>
            <a:pPr>
              <a:buFontTx/>
              <a:buChar char="•"/>
            </a:pPr>
            <a:r>
              <a:rPr lang="de-DE" dirty="0"/>
              <a:t> Anschlussobjekt</a:t>
            </a:r>
          </a:p>
          <a:p>
            <a:pPr>
              <a:buFontTx/>
              <a:buChar char="•"/>
            </a:pPr>
            <a:r>
              <a:rPr lang="de-DE" dirty="0"/>
              <a:t> Standort </a:t>
            </a:r>
          </a:p>
          <a:p>
            <a:pPr>
              <a:buFontTx/>
              <a:buChar char="•"/>
            </a:pPr>
            <a:r>
              <a:rPr lang="de-DE" dirty="0"/>
              <a:t> Standortzusatz</a:t>
            </a:r>
          </a:p>
          <a:p>
            <a:pPr>
              <a:buFontTx/>
              <a:buChar char="•"/>
            </a:pPr>
            <a:r>
              <a:rPr lang="de-DE" dirty="0"/>
              <a:t> Verbrauchstelle</a:t>
            </a:r>
          </a:p>
          <a:p>
            <a:pPr>
              <a:buFontTx/>
              <a:buChar char="•"/>
            </a:pPr>
            <a:endParaRPr lang="de-DE" u="sng" dirty="0">
              <a:solidFill>
                <a:schemeClr val="bg1"/>
              </a:solidFill>
            </a:endParaRPr>
          </a:p>
          <a:p>
            <a:r>
              <a:rPr lang="de-DE" dirty="0">
                <a:solidFill>
                  <a:schemeClr val="bg1"/>
                </a:solidFill>
              </a:rPr>
              <a:t>TABELLEN: EGPL, IFLOT </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EEDM09/EEDM10/EEDM11</a:t>
            </a:r>
          </a:p>
          <a:p>
            <a:r>
              <a:rPr lang="de-DE" u="sng" dirty="0"/>
              <a:t>Eigenschaften</a:t>
            </a:r>
          </a:p>
          <a:p>
            <a:pPr>
              <a:buFontTx/>
              <a:buChar char="•"/>
            </a:pPr>
            <a:r>
              <a:rPr lang="de-DE" dirty="0"/>
              <a:t> Sparte</a:t>
            </a:r>
          </a:p>
          <a:p>
            <a:pPr>
              <a:buFontTx/>
              <a:buChar char="•"/>
            </a:pPr>
            <a:r>
              <a:rPr lang="de-DE" dirty="0"/>
              <a:t> Anlagen-/ Zählwerkszuordnung</a:t>
            </a:r>
          </a:p>
          <a:p>
            <a:pPr>
              <a:buFontTx/>
              <a:buChar char="•"/>
            </a:pPr>
            <a:r>
              <a:rPr lang="de-DE" dirty="0"/>
              <a:t> Bezeichnung</a:t>
            </a:r>
          </a:p>
          <a:p>
            <a:pPr>
              <a:buFontTx/>
              <a:buChar char="•"/>
            </a:pPr>
            <a:r>
              <a:rPr lang="de-DE" dirty="0"/>
              <a:t> Netzzuordnung</a:t>
            </a:r>
          </a:p>
          <a:p>
            <a:pPr>
              <a:buFontTx/>
              <a:buChar char="•"/>
            </a:pPr>
            <a:r>
              <a:rPr lang="de-DE" dirty="0">
                <a:solidFill>
                  <a:schemeClr val="bg1"/>
                </a:solidFill>
              </a:rPr>
              <a:t> Zählpunktart/-</a:t>
            </a:r>
            <a:r>
              <a:rPr lang="de-DE" dirty="0"/>
              <a:t>gruppe</a:t>
            </a:r>
          </a:p>
          <a:p>
            <a:pPr>
              <a:buFontTx/>
              <a:buChar char="•"/>
            </a:pPr>
            <a:r>
              <a:rPr lang="de-DE" dirty="0"/>
              <a:t> Bilanzierungseinheit</a:t>
            </a:r>
          </a:p>
          <a:p>
            <a:r>
              <a:rPr lang="de-DE" u="sng" dirty="0"/>
              <a:t>Zeitabhängige Daten</a:t>
            </a:r>
          </a:p>
          <a:p>
            <a:pPr>
              <a:buFontTx/>
              <a:buChar char="•"/>
            </a:pPr>
            <a:r>
              <a:rPr lang="de-DE" dirty="0"/>
              <a:t> Gültigkeitsdatum</a:t>
            </a:r>
          </a:p>
          <a:p>
            <a:pPr>
              <a:buFontTx/>
              <a:buChar char="•"/>
            </a:pPr>
            <a:r>
              <a:rPr lang="de-DE" dirty="0"/>
              <a:t> Netzbetreiber</a:t>
            </a:r>
          </a:p>
          <a:p>
            <a:pPr>
              <a:buFontTx/>
              <a:buChar char="•"/>
            </a:pPr>
            <a:r>
              <a:rPr lang="de-DE" dirty="0"/>
              <a:t> Verträge</a:t>
            </a:r>
          </a:p>
          <a:p>
            <a:pPr>
              <a:buFontTx/>
              <a:buChar char="•"/>
            </a:pPr>
            <a:r>
              <a:rPr lang="de-DE" dirty="0"/>
              <a:t> Service etc.</a:t>
            </a:r>
          </a:p>
          <a:p>
            <a:r>
              <a:rPr lang="de-DE" u="sng" dirty="0"/>
              <a:t>Deregulierung</a:t>
            </a:r>
          </a:p>
          <a:p>
            <a:pPr>
              <a:buFontTx/>
              <a:buChar char="•"/>
            </a:pPr>
            <a:r>
              <a:rPr lang="de-DE" dirty="0"/>
              <a:t> Versorgungsszenario</a:t>
            </a:r>
          </a:p>
          <a:p>
            <a:pPr>
              <a:buFontTx/>
              <a:buChar char="•"/>
            </a:pPr>
            <a:r>
              <a:rPr lang="de-DE" dirty="0"/>
              <a:t> Serviceanbieter</a:t>
            </a:r>
          </a:p>
          <a:p>
            <a:pPr>
              <a:buFontTx/>
              <a:buChar char="•"/>
            </a:pPr>
            <a:r>
              <a:rPr lang="de-DE" dirty="0"/>
              <a:t> </a:t>
            </a:r>
            <a:r>
              <a:rPr lang="de-DE" dirty="0" err="1"/>
              <a:t>Servieanbietervereinbarung</a:t>
            </a:r>
            <a:endParaRPr lang="de-DE" dirty="0"/>
          </a:p>
          <a:p>
            <a:pPr>
              <a:buFontTx/>
              <a:buChar char="•"/>
            </a:pPr>
            <a:r>
              <a:rPr lang="de-DE" dirty="0"/>
              <a:t> Serviceart</a:t>
            </a:r>
          </a:p>
          <a:p>
            <a:pPr>
              <a:buFontTx/>
              <a:buChar char="•"/>
            </a:pPr>
            <a:r>
              <a:rPr lang="de-DE" dirty="0"/>
              <a:t> Datenaustauschprozess</a:t>
            </a:r>
          </a:p>
          <a:p>
            <a:pPr>
              <a:buFontTx/>
              <a:buChar char="•"/>
            </a:pPr>
            <a:r>
              <a:rPr lang="de-DE" dirty="0"/>
              <a:t> Datenaustauschformat</a:t>
            </a:r>
          </a:p>
          <a:p>
            <a:pPr eaLnBrk="1" hangingPunct="1"/>
            <a:r>
              <a:rPr lang="de-DE" dirty="0"/>
              <a:t>Einer Anlage darf nur ein Deregulierungszählpunkt, aber mehrere technische Zählpunkte zugeordnet werden</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600" y="750888"/>
            <a:ext cx="6684963" cy="3760787"/>
          </a:xfrm>
        </p:spPr>
      </p:sp>
      <p:sp>
        <p:nvSpPr>
          <p:cNvPr id="3" name="Notizenplatzhalter 2"/>
          <p:cNvSpPr>
            <a:spLocks noGrp="1"/>
          </p:cNvSpPr>
          <p:nvPr>
            <p:ph type="body" idx="1"/>
          </p:nvPr>
        </p:nvSpPr>
        <p:spPr/>
        <p:txBody>
          <a:bodyPr/>
          <a:lstStyle/>
          <a:p>
            <a:r>
              <a:rPr lang="de-DE" dirty="0"/>
              <a:t>Datenformate werden erst im Juni bekannt gegeben</a:t>
            </a:r>
            <a:endParaRPr lang="en-US" dirty="0"/>
          </a:p>
        </p:txBody>
      </p:sp>
      <p:sp>
        <p:nvSpPr>
          <p:cNvPr id="4" name="Foliennummernplatzhalter 3"/>
          <p:cNvSpPr>
            <a:spLocks noGrp="1"/>
          </p:cNvSpPr>
          <p:nvPr>
            <p:ph type="sldNum" sz="quarter" idx="10"/>
          </p:nvPr>
        </p:nvSpPr>
        <p:spPr/>
        <p:txBody>
          <a:bodyPr/>
          <a:lstStyle/>
          <a:p>
            <a:fld id="{DAAAD216-8BE7-4AA0-A8F7-0851F7DB1091}" type="slidenum">
              <a:rPr lang="de-DE" smtClean="0"/>
              <a:t>38</a:t>
            </a:fld>
            <a:endParaRPr lang="de-DE"/>
          </a:p>
        </p:txBody>
      </p:sp>
    </p:spTree>
    <p:extLst>
      <p:ext uri="{BB962C8B-B14F-4D97-AF65-F5344CB8AC3E}">
        <p14:creationId xmlns:p14="http://schemas.microsoft.com/office/powerpoint/2010/main" val="312337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600" y="750888"/>
            <a:ext cx="6684963" cy="3760787"/>
          </a:xfrm>
        </p:spPr>
      </p:sp>
      <p:sp>
        <p:nvSpPr>
          <p:cNvPr id="3" name="Notizenplatzhalter 2"/>
          <p:cNvSpPr>
            <a:spLocks noGrp="1"/>
          </p:cNvSpPr>
          <p:nvPr>
            <p:ph type="body" idx="1"/>
          </p:nvPr>
        </p:nvSpPr>
        <p:spPr/>
        <p:txBody>
          <a:bodyPr/>
          <a:lstStyle/>
          <a:p>
            <a:r>
              <a:rPr lang="de-DE" dirty="0"/>
              <a:t>Datenformate werden erst im Juni bekannt gegeben</a:t>
            </a:r>
            <a:endParaRPr lang="en-US" dirty="0"/>
          </a:p>
        </p:txBody>
      </p:sp>
      <p:sp>
        <p:nvSpPr>
          <p:cNvPr id="4" name="Foliennummernplatzhalter 3"/>
          <p:cNvSpPr>
            <a:spLocks noGrp="1"/>
          </p:cNvSpPr>
          <p:nvPr>
            <p:ph type="sldNum" sz="quarter" idx="10"/>
          </p:nvPr>
        </p:nvSpPr>
        <p:spPr/>
        <p:txBody>
          <a:bodyPr/>
          <a:lstStyle/>
          <a:p>
            <a:fld id="{DAAAD216-8BE7-4AA0-A8F7-0851F7DB1091}" type="slidenum">
              <a:rPr lang="de-DE" smtClean="0"/>
              <a:t>40</a:t>
            </a:fld>
            <a:endParaRPr lang="de-DE"/>
          </a:p>
        </p:txBody>
      </p:sp>
    </p:spTree>
    <p:extLst>
      <p:ext uri="{BB962C8B-B14F-4D97-AF65-F5344CB8AC3E}">
        <p14:creationId xmlns:p14="http://schemas.microsoft.com/office/powerpoint/2010/main" val="312337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Pflege Nummernband IS-U: </a:t>
            </a:r>
          </a:p>
          <a:p>
            <a:r>
              <a:rPr lang="de-DE" dirty="0"/>
              <a:t>Transaktion SNUM -&gt; Objekt = /IDXGL/MA -&gt; Klick auf Intervallpflege</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90756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ZP hängen Services</a:t>
            </a:r>
          </a:p>
          <a:p>
            <a:r>
              <a:rPr lang="de-DE" dirty="0"/>
              <a:t>Services haben Servicearten </a:t>
            </a:r>
          </a:p>
          <a:p>
            <a:r>
              <a:rPr lang="de-DE" dirty="0"/>
              <a:t>Im Service ist ein Serviceanbieter</a:t>
            </a:r>
          </a:p>
          <a:p>
            <a:r>
              <a:rPr lang="de-DE" dirty="0"/>
              <a:t>Der ZP hat ein Netz</a:t>
            </a:r>
          </a:p>
          <a:p>
            <a:r>
              <a:rPr lang="de-DE" dirty="0"/>
              <a:t>Das Netz hat eine Netzebene (Spannungsebene oder Druckstufe)</a:t>
            </a:r>
          </a:p>
          <a:p>
            <a:r>
              <a:rPr lang="de-DE" dirty="0"/>
              <a:t>Des Netz hat einen Serviceanbieter Netzbetreiber</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noch </a:t>
            </a:r>
          </a:p>
          <a:p>
            <a:r>
              <a:rPr lang="de-DE" dirty="0"/>
              <a:t>IS-U EDM </a:t>
            </a:r>
            <a:r>
              <a:rPr lang="de-DE" dirty="0" err="1"/>
              <a:t>Energy</a:t>
            </a:r>
            <a:r>
              <a:rPr lang="de-DE" dirty="0"/>
              <a:t> Data</a:t>
            </a:r>
            <a:r>
              <a:rPr lang="de-DE" baseline="0" dirty="0"/>
              <a:t> </a:t>
            </a:r>
            <a:r>
              <a:rPr lang="de-DE" baseline="0" dirty="0" err="1"/>
              <a:t>Mamangement</a:t>
            </a:r>
            <a:endParaRPr lang="de-DE" baseline="0" dirty="0"/>
          </a:p>
          <a:p>
            <a:r>
              <a:rPr lang="de-DE" baseline="0" dirty="0"/>
              <a:t>IS-U IDX Intercompany Data Exchange (</a:t>
            </a:r>
            <a:r>
              <a:rPr lang="de-DE" baseline="0" dirty="0" err="1"/>
              <a:t>edifact</a:t>
            </a:r>
            <a:r>
              <a:rPr lang="de-DE" baseline="0" dirty="0"/>
              <a:t>)</a:t>
            </a:r>
          </a:p>
          <a:p>
            <a:r>
              <a:rPr lang="de-DE" baseline="0" dirty="0"/>
              <a:t>IS-U IDEX-GE, GG, GC, GM, GENF (German </a:t>
            </a:r>
            <a:r>
              <a:rPr lang="de-DE" baseline="0" dirty="0" err="1"/>
              <a:t>electricity</a:t>
            </a:r>
            <a:r>
              <a:rPr lang="de-DE" baseline="0" dirty="0"/>
              <a:t>, </a:t>
            </a:r>
            <a:r>
              <a:rPr lang="de-DE" baseline="0" dirty="0" err="1"/>
              <a:t>german</a:t>
            </a:r>
            <a:r>
              <a:rPr lang="de-DE" baseline="0" dirty="0"/>
              <a:t> gas, </a:t>
            </a:r>
            <a:r>
              <a:rPr lang="de-DE" baseline="0" dirty="0" err="1"/>
              <a:t>german</a:t>
            </a:r>
            <a:r>
              <a:rPr lang="de-DE" baseline="0" dirty="0"/>
              <a:t> </a:t>
            </a:r>
            <a:r>
              <a:rPr lang="de-DE" baseline="0" dirty="0" err="1"/>
              <a:t>common</a:t>
            </a:r>
            <a:r>
              <a:rPr lang="de-DE" baseline="0" dirty="0"/>
              <a:t> </a:t>
            </a:r>
            <a:r>
              <a:rPr lang="de-DE" baseline="0" dirty="0" err="1"/>
              <a:t>layer</a:t>
            </a:r>
            <a:r>
              <a:rPr lang="de-DE" baseline="0" dirty="0"/>
              <a:t>, </a:t>
            </a:r>
            <a:r>
              <a:rPr lang="de-DE" baseline="0" dirty="0" err="1"/>
              <a:t>german</a:t>
            </a:r>
            <a:r>
              <a:rPr lang="de-DE" baseline="0" dirty="0"/>
              <a:t> </a:t>
            </a:r>
            <a:r>
              <a:rPr lang="de-DE" baseline="0" dirty="0" err="1"/>
              <a:t>metering</a:t>
            </a:r>
            <a:r>
              <a:rPr lang="de-DE" baseline="0" dirty="0"/>
              <a:t>, </a:t>
            </a:r>
            <a:r>
              <a:rPr lang="de-DE" baseline="0" dirty="0" err="1"/>
              <a:t>german</a:t>
            </a:r>
            <a:r>
              <a:rPr lang="de-DE" baseline="0" dirty="0"/>
              <a:t> </a:t>
            </a:r>
            <a:r>
              <a:rPr lang="de-DE" baseline="0" dirty="0" err="1"/>
              <a:t>electricity</a:t>
            </a:r>
            <a:r>
              <a:rPr lang="de-DE" baseline="0" dirty="0"/>
              <a:t> </a:t>
            </a:r>
            <a:r>
              <a:rPr lang="de-DE" baseline="0" dirty="0" err="1"/>
              <a:t>feed</a:t>
            </a:r>
            <a:r>
              <a:rPr lang="de-DE" baseline="0" dirty="0"/>
              <a:t> (Einspeisung) alle noch Lizenzpflichtig!) </a:t>
            </a:r>
            <a:endParaRPr lang="en-US" dirty="0"/>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239106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20353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20353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Versorgungsindustrie→Gerätevewaltung→Technik→Gerätetyp</a:t>
            </a:r>
            <a:r>
              <a:rPr lang="de-DE" baseline="0" dirty="0"/>
              <a:t> können Sie die Eigenschaften für Gerätetypen definieren </a:t>
            </a:r>
          </a:p>
          <a:p>
            <a:r>
              <a:rPr lang="de-DE" dirty="0" err="1"/>
              <a:t>Versorgungsindustrie→Gerätevewaltung→Technik</a:t>
            </a:r>
            <a:r>
              <a:rPr lang="de-DE" dirty="0"/>
              <a:t> </a:t>
            </a:r>
            <a:endParaRPr lang="en-US" dirty="0"/>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Tabellen</a:t>
            </a:r>
          </a:p>
          <a:p>
            <a:pPr lvl="1"/>
            <a:r>
              <a:rPr lang="en-US" dirty="0"/>
              <a:t>EGERS </a:t>
            </a:r>
            <a:r>
              <a:rPr lang="en-US" dirty="0" err="1"/>
              <a:t>Gerätestammdaten</a:t>
            </a:r>
            <a:r>
              <a:rPr lang="en-US" dirty="0"/>
              <a:t> </a:t>
            </a:r>
            <a:r>
              <a:rPr lang="en-US" dirty="0" err="1"/>
              <a:t>im</a:t>
            </a:r>
            <a:r>
              <a:rPr lang="en-US" dirty="0"/>
              <a:t> ISU</a:t>
            </a:r>
          </a:p>
          <a:p>
            <a:pPr lvl="1"/>
            <a:r>
              <a:rPr lang="de-DE" dirty="0"/>
              <a:t>EQUI Equipment Stammdaten</a:t>
            </a:r>
          </a:p>
          <a:p>
            <a:pPr lvl="1"/>
            <a:r>
              <a:rPr lang="en-US" dirty="0"/>
              <a:t>EQUZ Equipment </a:t>
            </a:r>
            <a:r>
              <a:rPr lang="en-US" dirty="0" err="1"/>
              <a:t>Zeitsegment</a:t>
            </a:r>
            <a:endParaRPr lang="en-US" dirty="0"/>
          </a:p>
          <a:p>
            <a:pPr lvl="1"/>
            <a:r>
              <a:rPr lang="de-DE" dirty="0"/>
              <a:t>EGERH Historische Daten des Gerätestammsatzes ISU</a:t>
            </a:r>
          </a:p>
          <a:p>
            <a:pPr lvl="1"/>
            <a:r>
              <a:rPr lang="de-DE" dirty="0"/>
              <a:t>ETYP Gerätetyp: IS-U - Zusatzdaten zum Material</a:t>
            </a:r>
          </a:p>
          <a:p>
            <a:pPr lvl="1"/>
            <a:r>
              <a:rPr lang="de-DE" dirty="0"/>
              <a:t>EZUG Gerätezuordnungen auf Geräteebene (nichtzählende Geräte)</a:t>
            </a:r>
          </a:p>
          <a:p>
            <a:pPr lvl="1"/>
            <a:r>
              <a:rPr lang="de-DE" dirty="0"/>
              <a:t>EASTL Tarifdaten Anlagenstruktur auf Geräteebene</a:t>
            </a:r>
          </a:p>
          <a:p>
            <a:pPr lvl="1"/>
            <a:r>
              <a:rPr lang="de-DE" dirty="0"/>
              <a:t>EZWG Zählwerksgruppe</a:t>
            </a:r>
          </a:p>
          <a:p>
            <a:pPr lvl="1"/>
            <a:r>
              <a:rPr lang="de-DE" dirty="0"/>
              <a:t>EZWG_HEAD Zählwerksgruppe – Kopfdaten</a:t>
            </a:r>
          </a:p>
          <a:p>
            <a:pPr lvl="1"/>
            <a:r>
              <a:rPr lang="de-DE" dirty="0"/>
              <a:t>ETDZ Technische Daten eingebautes Zählwerk</a:t>
            </a:r>
          </a:p>
          <a:p>
            <a:pPr lvl="1"/>
            <a:r>
              <a:rPr lang="de-DE" dirty="0"/>
              <a:t>EASTS Tarifdaten Anlagenstruktur Zählwerksebene </a:t>
            </a:r>
          </a:p>
          <a:p>
            <a:r>
              <a:rPr lang="en-US" dirty="0"/>
              <a:t>► EPROFASS </a:t>
            </a:r>
            <a:r>
              <a:rPr lang="en-US" dirty="0" err="1"/>
              <a:t>Zuordnung</a:t>
            </a:r>
            <a:r>
              <a:rPr lang="en-US" dirty="0"/>
              <a:t> von </a:t>
            </a:r>
            <a:r>
              <a:rPr lang="en-US" dirty="0" err="1"/>
              <a:t>Profilen</a:t>
            </a:r>
            <a:endParaRPr lang="en-US" dirty="0"/>
          </a:p>
          <a:p>
            <a:r>
              <a:rPr lang="en-US" dirty="0"/>
              <a:t>► EASTE </a:t>
            </a:r>
            <a:r>
              <a:rPr lang="en-US" dirty="0" err="1"/>
              <a:t>Zählwerksbezogener</a:t>
            </a:r>
            <a:r>
              <a:rPr lang="en-US" dirty="0"/>
              <a:t> </a:t>
            </a:r>
            <a:r>
              <a:rPr lang="en-US" dirty="0" err="1"/>
              <a:t>Periodenverbrauch</a:t>
            </a:r>
            <a:endParaRPr lang="en-US" dirty="0"/>
          </a:p>
          <a:p>
            <a:r>
              <a:rPr lang="en-US" dirty="0"/>
              <a:t>► EASTI </a:t>
            </a:r>
            <a:r>
              <a:rPr lang="en-US" dirty="0" err="1"/>
              <a:t>Zählwerksbeziehungen</a:t>
            </a:r>
            <a:endParaRPr lang="en-US" dirty="0"/>
          </a:p>
          <a:p>
            <a:r>
              <a:rPr lang="en-US" dirty="0"/>
              <a:t>► EASTIH </a:t>
            </a:r>
            <a:r>
              <a:rPr lang="en-US" dirty="0" err="1"/>
              <a:t>Kopfdaten</a:t>
            </a:r>
            <a:r>
              <a:rPr lang="en-US" dirty="0"/>
              <a:t> </a:t>
            </a:r>
            <a:r>
              <a:rPr lang="en-US" dirty="0" err="1"/>
              <a:t>Zählwerksbeziehungen</a:t>
            </a:r>
            <a:endParaRPr lang="en-US" dirty="0"/>
          </a:p>
          <a:p>
            <a:r>
              <a:rPr lang="de-DE" dirty="0"/>
              <a:t>► EZWGEASTI Vordefinierte Zählwerksbeziehungen</a:t>
            </a:r>
          </a:p>
          <a:p>
            <a:r>
              <a:rPr lang="de-DE" dirty="0"/>
              <a:t>► EZWGEASTIH Kopfdaten Vordefinierte Zählwerksbeziehungen</a:t>
            </a:r>
          </a:p>
          <a:p>
            <a:r>
              <a:rPr lang="de-DE" dirty="0"/>
              <a:t>► EZUZ Gerätezuordnungen auf Zählwerksebene (zählende Geräte)</a:t>
            </a:r>
          </a:p>
          <a:p>
            <a:r>
              <a:rPr lang="de-DE" dirty="0"/>
              <a:t>► EUILZW Zuordnung logisches Zählwerk zu Zählpunkt</a:t>
            </a:r>
            <a:endParaRPr lang="en-US" dirty="0"/>
          </a:p>
          <a:p>
            <a:pPr lvl="1"/>
            <a:endParaRPr lang="en-US" dirty="0"/>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Book Antiqua" pitchFamily="18" charset="0"/>
              </a:rPr>
              <a:t>Zur Regionalstruktur gibt es folgende Erweiterungen:</a:t>
            </a:r>
          </a:p>
          <a:p>
            <a:r>
              <a:rPr lang="de-DE" sz="800" dirty="0">
                <a:latin typeface="Book Antiqua" pitchFamily="18" charset="0"/>
              </a:rPr>
              <a:t>SZRS0001 (Ort) und SZRS0002 (Straße)</a:t>
            </a:r>
          </a:p>
          <a:p>
            <a:r>
              <a:rPr lang="de-DE" sz="800" dirty="0">
                <a:latin typeface="Book Antiqua" pitchFamily="18" charset="0"/>
              </a:rPr>
              <a:t>Sie können beim Anlegen eines Orts oder einer Straße prüfen, ob derselbe Ort bzw. dieselbe Straße bereits angelegt ist. In diesen Erweiterungen können Sie dazu eigene </a:t>
            </a:r>
            <a:r>
              <a:rPr lang="de-DE" sz="800" dirty="0" err="1">
                <a:latin typeface="Book Antiqua" pitchFamily="18" charset="0"/>
              </a:rPr>
              <a:t>Prüflogiken</a:t>
            </a:r>
            <a:r>
              <a:rPr lang="de-DE" sz="800" dirty="0">
                <a:latin typeface="Book Antiqua" pitchFamily="18" charset="0"/>
              </a:rPr>
              <a:t> ablegen.</a:t>
            </a:r>
          </a:p>
          <a:p>
            <a:r>
              <a:rPr lang="de-DE" sz="800" dirty="0">
                <a:latin typeface="Book Antiqua" pitchFamily="18" charset="0"/>
              </a:rPr>
              <a:t>SZRS0003 (Adressprüfung-Schnittstelle zu Fremdanbietern)</a:t>
            </a:r>
          </a:p>
          <a:p>
            <a:r>
              <a:rPr lang="de-DE" sz="800" dirty="0">
                <a:latin typeface="Book Antiqua" pitchFamily="18" charset="0"/>
              </a:rPr>
              <a:t>Sie können beim Pflegen von Adressen zusätzliche Prüfungen durchführen. Mit dieser Erweiterung können Sie dazu eigene Prüfroutinen aufrufen. Diese Erweiterung ist auch für den Aufruf von Fremdanbietertools vorgesehen.</a:t>
            </a:r>
          </a:p>
          <a:p>
            <a:r>
              <a:rPr lang="de-DE" sz="800" dirty="0">
                <a:latin typeface="Book Antiqua" pitchFamily="18" charset="0"/>
              </a:rPr>
              <a:t>EE020001 (IS-U Datenermittlung aus Adresse)</a:t>
            </a:r>
          </a:p>
          <a:p>
            <a:r>
              <a:rPr lang="de-DE" sz="800" dirty="0">
                <a:latin typeface="Book Antiqua" pitchFamily="18" charset="0"/>
              </a:rPr>
              <a:t>Mit dieser Erweiterung können Sie zu einer Adresse die in der Regionalstruktur (Ort/Straße) abgelegten eigenen Daten ermitteln.</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17661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0258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17661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600" y="750888"/>
            <a:ext cx="6684963" cy="37607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AAD216-8BE7-4AA0-A8F7-0851F7DB1091}" type="slidenum">
              <a:rPr lang="de-DE" smtClean="0"/>
              <a:t>21</a:t>
            </a:fld>
            <a:endParaRPr lang="de-DE"/>
          </a:p>
        </p:txBody>
      </p:sp>
    </p:spTree>
    <p:extLst>
      <p:ext uri="{BB962C8B-B14F-4D97-AF65-F5344CB8AC3E}">
        <p14:creationId xmlns:p14="http://schemas.microsoft.com/office/powerpoint/2010/main" val="319684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FPP1/FPP2/FPP3</a:t>
            </a:r>
          </a:p>
          <a:p>
            <a:r>
              <a:rPr lang="de-DE" u="sng" dirty="0"/>
              <a:t>Anschrift</a:t>
            </a:r>
          </a:p>
          <a:p>
            <a:pPr>
              <a:buFontTx/>
              <a:buChar char="•"/>
            </a:pPr>
            <a:r>
              <a:rPr lang="de-DE" dirty="0"/>
              <a:t> Standardadresse</a:t>
            </a:r>
          </a:p>
          <a:p>
            <a:pPr>
              <a:buFontTx/>
              <a:buChar char="•"/>
            </a:pPr>
            <a:r>
              <a:rPr lang="de-DE" dirty="0"/>
              <a:t> Postfach</a:t>
            </a:r>
          </a:p>
          <a:p>
            <a:pPr>
              <a:buFontTx/>
              <a:buChar char="•"/>
            </a:pPr>
            <a:r>
              <a:rPr lang="de-DE" dirty="0"/>
              <a:t> Kommunikationsdaten</a:t>
            </a:r>
          </a:p>
          <a:p>
            <a:pPr>
              <a:buFontTx/>
              <a:buChar char="•"/>
            </a:pPr>
            <a:r>
              <a:rPr lang="de-DE" dirty="0"/>
              <a:t> aktueller Vertrag</a:t>
            </a:r>
          </a:p>
          <a:p>
            <a:pPr>
              <a:buFontTx/>
              <a:buChar char="•"/>
            </a:pPr>
            <a:r>
              <a:rPr lang="de-DE" dirty="0"/>
              <a:t> Bemerkungen zum Partner</a:t>
            </a:r>
          </a:p>
          <a:p>
            <a:r>
              <a:rPr lang="de-DE" u="sng" dirty="0"/>
              <a:t>Beziehungen</a:t>
            </a:r>
          </a:p>
          <a:p>
            <a:pPr>
              <a:buFontTx/>
              <a:buChar char="•"/>
            </a:pPr>
            <a:r>
              <a:rPr lang="de-DE" dirty="0"/>
              <a:t>  Partnerbeziehungen beliebiger Art</a:t>
            </a:r>
          </a:p>
          <a:p>
            <a:r>
              <a:rPr lang="de-DE" u="sng" dirty="0"/>
              <a:t>Allgemeine Daten</a:t>
            </a:r>
          </a:p>
          <a:p>
            <a:pPr>
              <a:buFontTx/>
              <a:buChar char="•"/>
            </a:pPr>
            <a:r>
              <a:rPr lang="de-DE" dirty="0"/>
              <a:t> Kontoklasse</a:t>
            </a:r>
          </a:p>
          <a:p>
            <a:pPr>
              <a:buFontTx/>
              <a:buChar char="•"/>
            </a:pPr>
            <a:r>
              <a:rPr lang="de-DE" dirty="0"/>
              <a:t> Bearbeiter-ID</a:t>
            </a:r>
          </a:p>
          <a:p>
            <a:r>
              <a:rPr lang="de-DE" u="sng" dirty="0"/>
              <a:t>Steuerung/Zahlungsverkehr</a:t>
            </a:r>
            <a:endParaRPr lang="de-DE" dirty="0"/>
          </a:p>
          <a:p>
            <a:r>
              <a:rPr lang="de-DE" dirty="0"/>
              <a:t>  Bankverbindungen</a:t>
            </a:r>
          </a:p>
          <a:p>
            <a:pPr>
              <a:buFontTx/>
              <a:buChar char="•"/>
            </a:pPr>
            <a:r>
              <a:rPr lang="de-DE" dirty="0"/>
              <a:t> Zahlungskarten</a:t>
            </a:r>
          </a:p>
          <a:p>
            <a:pPr>
              <a:buFontTx/>
              <a:buChar char="•"/>
            </a:pPr>
            <a:r>
              <a:rPr lang="de-DE" dirty="0"/>
              <a:t> Personendaten</a:t>
            </a:r>
          </a:p>
          <a:p>
            <a:pPr>
              <a:buFontTx/>
              <a:buChar char="•"/>
            </a:pPr>
            <a:r>
              <a:rPr lang="de-DE" dirty="0"/>
              <a:t> Geschäftspartnerart (Rolle) </a:t>
            </a:r>
          </a:p>
          <a:p>
            <a:pPr eaLnBrk="1" hangingPunct="1">
              <a:lnSpc>
                <a:spcPct val="120000"/>
              </a:lnSpc>
            </a:pPr>
            <a:r>
              <a:rPr lang="de-DE" dirty="0"/>
              <a:t>Eine Rolle ist die Ausprägung eines Rollentyps durch einen Geschäftspartner</a:t>
            </a:r>
          </a:p>
          <a:p>
            <a:pPr eaLnBrk="1" hangingPunct="1">
              <a:lnSpc>
                <a:spcPct val="120000"/>
              </a:lnSpc>
            </a:pPr>
            <a:r>
              <a:rPr lang="de-DE" dirty="0"/>
              <a:t>Ein Geschäftspartner kann </a:t>
            </a:r>
            <a:r>
              <a:rPr lang="de-DE" u="sng" dirty="0"/>
              <a:t>eine Rolle genau einmal</a:t>
            </a:r>
            <a:r>
              <a:rPr lang="de-DE" dirty="0"/>
              <a:t> ausüben</a:t>
            </a:r>
          </a:p>
          <a:p>
            <a:pPr eaLnBrk="1" hangingPunct="1">
              <a:lnSpc>
                <a:spcPct val="120000"/>
              </a:lnSpc>
            </a:pPr>
            <a:r>
              <a:rPr lang="de-DE" dirty="0"/>
              <a:t>Ein Geschäftspartner kann </a:t>
            </a:r>
            <a:r>
              <a:rPr lang="de-DE" u="sng" dirty="0"/>
              <a:t>gleichzeitig mehrere Rollen</a:t>
            </a:r>
            <a:r>
              <a:rPr lang="de-DE" dirty="0"/>
              <a:t> einnehmen</a:t>
            </a:r>
          </a:p>
          <a:p>
            <a:pPr eaLnBrk="1" hangingPunct="1">
              <a:lnSpc>
                <a:spcPct val="120000"/>
              </a:lnSpc>
            </a:pPr>
            <a:endParaRPr lang="de-DE" dirty="0"/>
          </a:p>
          <a:p>
            <a:pPr eaLnBrk="1" hangingPunct="1">
              <a:lnSpc>
                <a:spcPct val="120000"/>
              </a:lnSpc>
            </a:pPr>
            <a:r>
              <a:rPr lang="de-DE" dirty="0"/>
              <a:t>TABELLEN: BUT000, BUT020, BUT0BK</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Transkationen: CAA1/CAA2/CAA3</a:t>
            </a:r>
          </a:p>
          <a:p>
            <a:r>
              <a:rPr lang="de-DE" u="sng" dirty="0"/>
              <a:t>Mahnen/Korrespondenz</a:t>
            </a:r>
          </a:p>
          <a:p>
            <a:pPr>
              <a:buFontTx/>
              <a:buChar char="•"/>
            </a:pPr>
            <a:r>
              <a:rPr lang="de-DE" dirty="0"/>
              <a:t> Mahnsteuerung</a:t>
            </a:r>
          </a:p>
          <a:p>
            <a:pPr>
              <a:buFontTx/>
              <a:buChar char="•"/>
            </a:pPr>
            <a:r>
              <a:rPr lang="de-DE" dirty="0"/>
              <a:t> Korrespondenzsteuerung</a:t>
            </a:r>
          </a:p>
          <a:p>
            <a:pPr>
              <a:buFontTx/>
              <a:buChar char="•"/>
            </a:pPr>
            <a:r>
              <a:rPr lang="de-DE" dirty="0"/>
              <a:t> Korrespondenz an weitere Partner</a:t>
            </a:r>
          </a:p>
          <a:p>
            <a:r>
              <a:rPr lang="de-DE" u="sng" dirty="0"/>
              <a:t>Allgemeine Daten</a:t>
            </a:r>
          </a:p>
          <a:p>
            <a:pPr>
              <a:buFontTx/>
              <a:buChar char="•"/>
            </a:pPr>
            <a:r>
              <a:rPr lang="de-DE" dirty="0"/>
              <a:t> Kontotyp </a:t>
            </a:r>
          </a:p>
          <a:p>
            <a:pPr>
              <a:buFontTx/>
              <a:buChar char="•"/>
            </a:pPr>
            <a:r>
              <a:rPr lang="de-DE" dirty="0"/>
              <a:t> Kontoverwaltungsdaten</a:t>
            </a:r>
          </a:p>
          <a:p>
            <a:pPr>
              <a:buFontTx/>
              <a:buChar char="•"/>
            </a:pPr>
            <a:r>
              <a:rPr lang="de-DE" dirty="0"/>
              <a:t> Rechnungserstellung </a:t>
            </a:r>
          </a:p>
          <a:p>
            <a:pPr>
              <a:buFontTx/>
              <a:buChar char="•"/>
            </a:pPr>
            <a:r>
              <a:rPr lang="de-DE" dirty="0"/>
              <a:t> Notizen zum Vertragskonto</a:t>
            </a:r>
          </a:p>
          <a:p>
            <a:r>
              <a:rPr lang="de-DE" u="sng" dirty="0"/>
              <a:t>Zahlungen/Steuern</a:t>
            </a:r>
          </a:p>
          <a:p>
            <a:r>
              <a:rPr lang="de-DE" dirty="0"/>
              <a:t>  Zahlungsdaten</a:t>
            </a:r>
          </a:p>
          <a:p>
            <a:pPr>
              <a:buFontTx/>
              <a:buChar char="•"/>
            </a:pPr>
            <a:r>
              <a:rPr lang="de-DE" dirty="0"/>
              <a:t> </a:t>
            </a:r>
            <a:r>
              <a:rPr lang="de-DE" dirty="0" err="1"/>
              <a:t>Eingangzahlungen</a:t>
            </a:r>
            <a:endParaRPr lang="de-DE" dirty="0"/>
          </a:p>
          <a:p>
            <a:pPr>
              <a:buFontTx/>
              <a:buChar char="•"/>
            </a:pPr>
            <a:r>
              <a:rPr lang="de-DE" dirty="0"/>
              <a:t> Ausgangszahlungen</a:t>
            </a:r>
          </a:p>
          <a:p>
            <a:pPr>
              <a:buFontTx/>
              <a:buChar char="•"/>
            </a:pPr>
            <a:r>
              <a:rPr lang="de-DE" dirty="0"/>
              <a:t> Steuern </a:t>
            </a:r>
          </a:p>
          <a:p>
            <a:pPr>
              <a:buFontTx/>
              <a:buChar char="•"/>
            </a:pPr>
            <a:endParaRPr lang="de-DE" u="sng" dirty="0">
              <a:solidFill>
                <a:schemeClr val="bg1"/>
              </a:solidFill>
            </a:endParaRPr>
          </a:p>
          <a:p>
            <a:pPr>
              <a:buFontTx/>
              <a:buChar char="•"/>
            </a:pPr>
            <a:endParaRPr lang="de-DE" u="sng" dirty="0">
              <a:solidFill>
                <a:schemeClr val="bg1"/>
              </a:solidFill>
            </a:endParaRPr>
          </a:p>
          <a:p>
            <a:r>
              <a:rPr lang="de-DE" dirty="0">
                <a:solidFill>
                  <a:schemeClr val="bg1"/>
                </a:solidFill>
              </a:rPr>
              <a:t>TABELLEN: FKKVK, FKKVKP</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ES21/ES22</a:t>
            </a:r>
          </a:p>
          <a:p>
            <a:r>
              <a:rPr lang="de-DE" u="sng" dirty="0"/>
              <a:t>Ein- und Auszugsdaten</a:t>
            </a:r>
          </a:p>
          <a:p>
            <a:pPr>
              <a:buFontTx/>
              <a:buChar char="•"/>
            </a:pPr>
            <a:r>
              <a:rPr lang="de-DE" dirty="0"/>
              <a:t> Anlagennummer </a:t>
            </a:r>
          </a:p>
          <a:p>
            <a:pPr>
              <a:buFontTx/>
              <a:buChar char="•"/>
            </a:pPr>
            <a:r>
              <a:rPr lang="de-DE" dirty="0"/>
              <a:t> Einzugs- bzw. Auszugsdatum </a:t>
            </a:r>
          </a:p>
          <a:p>
            <a:pPr>
              <a:buFontTx/>
              <a:buChar char="•"/>
            </a:pPr>
            <a:r>
              <a:rPr lang="de-DE" dirty="0"/>
              <a:t> Termindaten für Vertragslaufzeiten</a:t>
            </a:r>
            <a:endParaRPr lang="de-DE" u="sng" dirty="0">
              <a:solidFill>
                <a:schemeClr val="bg1"/>
              </a:solidFill>
            </a:endParaRPr>
          </a:p>
          <a:p>
            <a:r>
              <a:rPr lang="de-DE" u="sng" dirty="0"/>
              <a:t>Allgemeine Vertragsdaten</a:t>
            </a:r>
          </a:p>
          <a:p>
            <a:pPr>
              <a:buFontTx/>
              <a:buChar char="•"/>
            </a:pPr>
            <a:r>
              <a:rPr lang="de-DE" dirty="0"/>
              <a:t> Buchungskreis </a:t>
            </a:r>
          </a:p>
          <a:p>
            <a:pPr>
              <a:buFontTx/>
              <a:buChar char="•"/>
            </a:pPr>
            <a:r>
              <a:rPr lang="de-DE" dirty="0"/>
              <a:t> Vertragskonto</a:t>
            </a:r>
          </a:p>
          <a:p>
            <a:pPr>
              <a:buFontTx/>
              <a:buChar char="•"/>
            </a:pPr>
            <a:r>
              <a:rPr lang="de-DE" dirty="0"/>
              <a:t> Berechtigungsgruppe</a:t>
            </a:r>
          </a:p>
          <a:p>
            <a:pPr>
              <a:buFontTx/>
              <a:buChar char="•"/>
            </a:pPr>
            <a:r>
              <a:rPr lang="de-DE" dirty="0"/>
              <a:t> Referenznummer Altsystem </a:t>
            </a:r>
          </a:p>
          <a:p>
            <a:pPr>
              <a:buFontTx/>
              <a:buChar char="•"/>
            </a:pPr>
            <a:r>
              <a:rPr lang="de-DE" dirty="0"/>
              <a:t> Abschlagsrelevante Daten</a:t>
            </a:r>
            <a:endParaRPr lang="de-DE" u="sng" dirty="0">
              <a:solidFill>
                <a:schemeClr val="bg1"/>
              </a:solidFill>
            </a:endParaRPr>
          </a:p>
          <a:p>
            <a:r>
              <a:rPr lang="de-DE" u="sng" dirty="0" err="1"/>
              <a:t>Abrechnungsrelvante</a:t>
            </a:r>
            <a:r>
              <a:rPr lang="de-DE" u="sng" dirty="0"/>
              <a:t> Daten</a:t>
            </a:r>
          </a:p>
          <a:p>
            <a:pPr>
              <a:buFontTx/>
              <a:buChar char="•"/>
            </a:pPr>
            <a:r>
              <a:rPr lang="de-DE" dirty="0"/>
              <a:t> Fakturierungskennzeichen</a:t>
            </a:r>
          </a:p>
          <a:p>
            <a:pPr>
              <a:buFontTx/>
              <a:buChar char="•"/>
            </a:pPr>
            <a:r>
              <a:rPr lang="de-DE" dirty="0"/>
              <a:t> Sperr.- und Freigabegrund</a:t>
            </a:r>
          </a:p>
          <a:p>
            <a:pPr>
              <a:buFontTx/>
              <a:buChar char="•"/>
            </a:pPr>
            <a:r>
              <a:rPr lang="de-DE" dirty="0"/>
              <a:t> Aussteuerungsgruppe</a:t>
            </a:r>
          </a:p>
          <a:p>
            <a:pPr>
              <a:buFontTx/>
              <a:buChar char="•"/>
            </a:pPr>
            <a:r>
              <a:rPr lang="de-DE" dirty="0"/>
              <a:t> abw. Portion</a:t>
            </a:r>
          </a:p>
          <a:p>
            <a:pPr>
              <a:buFontTx/>
              <a:buChar char="•"/>
            </a:pPr>
            <a:r>
              <a:rPr lang="de-DE" dirty="0"/>
              <a:t> abw. Mahnverfahren</a:t>
            </a:r>
          </a:p>
          <a:p>
            <a:pPr>
              <a:buFontTx/>
              <a:buChar char="•"/>
            </a:pPr>
            <a:r>
              <a:rPr lang="de-DE" dirty="0"/>
              <a:t> Sonderkontierungsdaten</a:t>
            </a:r>
          </a:p>
          <a:p>
            <a:pPr>
              <a:buFontTx/>
              <a:buChar char="•"/>
            </a:pPr>
            <a:r>
              <a:rPr lang="de-DE" dirty="0"/>
              <a:t> Deregulierungsfelder  </a:t>
            </a:r>
            <a:endParaRPr lang="de-DE" u="sng" dirty="0">
              <a:solidFill>
                <a:schemeClr val="bg1"/>
              </a:solidFill>
            </a:endParaRPr>
          </a:p>
          <a:p>
            <a:endParaRPr lang="de-DE" dirty="0"/>
          </a:p>
          <a:p>
            <a:r>
              <a:rPr lang="de-DE" dirty="0"/>
              <a:t>TABELLE: EVER</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Transaktionen: ES55/ES56/ES57</a:t>
            </a:r>
          </a:p>
          <a:p>
            <a:r>
              <a:rPr lang="de-DE" u="sng" dirty="0"/>
              <a:t>Eigenschaften</a:t>
            </a:r>
          </a:p>
          <a:p>
            <a:pPr>
              <a:buFontTx/>
              <a:buChar char="•"/>
            </a:pPr>
            <a:r>
              <a:rPr lang="de-DE" dirty="0"/>
              <a:t> Standortwerk</a:t>
            </a:r>
          </a:p>
          <a:p>
            <a:pPr>
              <a:buFontTx/>
              <a:buChar char="•"/>
            </a:pPr>
            <a:r>
              <a:rPr lang="de-DE" dirty="0"/>
              <a:t> Berechtigungsgruppe</a:t>
            </a:r>
          </a:p>
          <a:p>
            <a:pPr>
              <a:buFontTx/>
              <a:buChar char="•"/>
            </a:pPr>
            <a:r>
              <a:rPr lang="de-DE" dirty="0"/>
              <a:t> Regionalstrukturgruppe</a:t>
            </a:r>
          </a:p>
          <a:p>
            <a:pPr>
              <a:buFontTx/>
              <a:buChar char="•"/>
            </a:pPr>
            <a:r>
              <a:rPr lang="de-DE" dirty="0"/>
              <a:t> Regionalstrukturgruppe für</a:t>
            </a:r>
          </a:p>
          <a:p>
            <a:r>
              <a:rPr lang="de-DE" dirty="0"/>
              <a:t>  Genehmigungsabwicklung</a:t>
            </a:r>
          </a:p>
          <a:p>
            <a:r>
              <a:rPr lang="de-DE" u="sng" dirty="0"/>
              <a:t>Statische Hinweise</a:t>
            </a:r>
          </a:p>
          <a:p>
            <a:pPr>
              <a:buFontTx/>
              <a:buChar char="•"/>
            </a:pPr>
            <a:r>
              <a:rPr lang="de-DE" dirty="0"/>
              <a:t> für bestimmen Geschäftspartner</a:t>
            </a:r>
          </a:p>
          <a:p>
            <a:pPr>
              <a:buFontTx/>
              <a:buChar char="•"/>
            </a:pPr>
            <a:r>
              <a:rPr lang="de-DE" dirty="0"/>
              <a:t> für bestimme Formulare</a:t>
            </a:r>
          </a:p>
          <a:p>
            <a:r>
              <a:rPr lang="de-DE" u="sng" dirty="0"/>
              <a:t>Adressdatenfelder:</a:t>
            </a:r>
          </a:p>
          <a:p>
            <a:pPr>
              <a:buFontTx/>
              <a:buChar char="•"/>
            </a:pPr>
            <a:r>
              <a:rPr lang="de-DE" dirty="0"/>
              <a:t> </a:t>
            </a:r>
            <a:r>
              <a:rPr lang="de-DE" dirty="0" err="1"/>
              <a:t>Strasse</a:t>
            </a:r>
            <a:r>
              <a:rPr lang="de-DE" dirty="0"/>
              <a:t>, Hausnummer, -</a:t>
            </a:r>
            <a:r>
              <a:rPr lang="de-DE" dirty="0" err="1"/>
              <a:t>erg</a:t>
            </a:r>
            <a:r>
              <a:rPr lang="de-DE" dirty="0"/>
              <a:t>. </a:t>
            </a:r>
          </a:p>
          <a:p>
            <a:pPr>
              <a:buFontTx/>
              <a:buChar char="•"/>
            </a:pPr>
            <a:r>
              <a:rPr lang="de-DE" dirty="0"/>
              <a:t> PLZ, Ort</a:t>
            </a:r>
          </a:p>
          <a:p>
            <a:pPr>
              <a:buFontTx/>
              <a:buChar char="•"/>
            </a:pPr>
            <a:r>
              <a:rPr lang="de-DE" dirty="0"/>
              <a:t> Element der politischen Regionalstruktur</a:t>
            </a:r>
          </a:p>
          <a:p>
            <a:r>
              <a:rPr lang="de-DE" u="sng" dirty="0"/>
              <a:t>Technischer Platz</a:t>
            </a:r>
          </a:p>
          <a:p>
            <a:pPr>
              <a:buFontTx/>
              <a:buChar char="•"/>
            </a:pPr>
            <a:r>
              <a:rPr lang="de-DE" dirty="0"/>
              <a:t> übergeordneter technischer Platz</a:t>
            </a:r>
          </a:p>
          <a:p>
            <a:pPr>
              <a:buFontTx/>
              <a:buChar char="•"/>
            </a:pPr>
            <a:r>
              <a:rPr lang="de-DE" dirty="0"/>
              <a:t> </a:t>
            </a:r>
            <a:r>
              <a:rPr lang="de-DE" dirty="0" err="1"/>
              <a:t>Langtext</a:t>
            </a:r>
            <a:r>
              <a:rPr lang="de-DE" dirty="0"/>
              <a:t> zum technischen Platz </a:t>
            </a:r>
          </a:p>
          <a:p>
            <a:pPr>
              <a:buFontTx/>
              <a:buChar char="•"/>
            </a:pPr>
            <a:endParaRPr lang="de-DE" dirty="0"/>
          </a:p>
          <a:p>
            <a:r>
              <a:rPr lang="de-DE" dirty="0"/>
              <a:t>TABELLEN: EHAUISU, IFLOT</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9905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gemein">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5330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 name="Bild 1" descr="Graustufen2.psd"/>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platzhalter 11"/>
          <p:cNvSpPr>
            <a:spLocks noGrp="1"/>
          </p:cNvSpPr>
          <p:nvPr>
            <p:ph type="body" sz="quarter" idx="13" hasCustomPrompt="1"/>
          </p:nvPr>
        </p:nvSpPr>
        <p:spPr>
          <a:xfrm>
            <a:off x="2592160" y="2392243"/>
            <a:ext cx="6380152" cy="902287"/>
          </a:xfrm>
        </p:spPr>
        <p:txBody>
          <a:bodyPr numCol="1" spcCol="0">
            <a:noAutofit/>
          </a:bodyPr>
          <a:lstStyle>
            <a:lvl1pPr marL="0" indent="0">
              <a:lnSpc>
                <a:spcPct val="70000"/>
              </a:lnSpc>
              <a:buNone/>
              <a:defRPr sz="3800" b="0" i="0" kern="600" spc="110" baseline="0">
                <a:solidFill>
                  <a:schemeClr val="tx1"/>
                </a:solidFill>
                <a:latin typeface="Bender"/>
                <a:cs typeface="Bender"/>
              </a:defRPr>
            </a:lvl1pPr>
          </a:lstStyle>
          <a:p>
            <a:pPr lvl="0"/>
            <a:r>
              <a:rPr lang="de-DE" dirty="0"/>
              <a:t>Platzhaltertext</a:t>
            </a:r>
          </a:p>
        </p:txBody>
      </p:sp>
      <p:sp>
        <p:nvSpPr>
          <p:cNvPr id="14" name="Textplatzhalter 13"/>
          <p:cNvSpPr>
            <a:spLocks noGrp="1"/>
          </p:cNvSpPr>
          <p:nvPr>
            <p:ph type="body" sz="quarter" idx="14" hasCustomPrompt="1"/>
          </p:nvPr>
        </p:nvSpPr>
        <p:spPr>
          <a:xfrm>
            <a:off x="2605742" y="3227424"/>
            <a:ext cx="6096000" cy="896541"/>
          </a:xfrm>
        </p:spPr>
        <p:txBody>
          <a:bodyPr>
            <a:noAutofit/>
          </a:bodyPr>
          <a:lstStyle>
            <a:lvl1pPr marL="0" indent="0">
              <a:buNone/>
              <a:defRPr sz="1600" b="0" i="0" kern="1000" spc="60" baseline="0">
                <a:solidFill>
                  <a:srgbClr val="000000"/>
                </a:solidFill>
                <a:latin typeface="Gill Sans Light"/>
                <a:cs typeface="Gill Sans Light"/>
              </a:defRPr>
            </a:lvl1pPr>
          </a:lstStyle>
          <a:p>
            <a:pPr lvl="0"/>
            <a:r>
              <a:rPr lang="de-DE" dirty="0"/>
              <a:t>Platzhaltertext </a:t>
            </a:r>
          </a:p>
        </p:txBody>
      </p:sp>
      <p:sp>
        <p:nvSpPr>
          <p:cNvPr id="4" name="Fußzeilenplatzhalter 3"/>
          <p:cNvSpPr>
            <a:spLocks noGrp="1"/>
          </p:cNvSpPr>
          <p:nvPr>
            <p:ph type="ftr" sz="quarter" idx="15"/>
          </p:nvPr>
        </p:nvSpPr>
        <p:spPr/>
        <p:txBody>
          <a:bodyPr/>
          <a:lstStyle/>
          <a:p>
            <a:r>
              <a:rPr lang="de-DE" spc="90"/>
              <a:t>Schulung Grundlagen IS-U</a:t>
            </a:r>
            <a:endParaRPr lang="de-DE" spc="90" dirty="0"/>
          </a:p>
        </p:txBody>
      </p:sp>
      <p:sp>
        <p:nvSpPr>
          <p:cNvPr id="11"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Gill Sans Light"/>
              </a:defRPr>
            </a:lvl1pPr>
          </a:lstStyle>
          <a:p>
            <a:fld id="{2D4D75A6-B17A-CF40-A833-CBECE2C2781C}" type="slidenum">
              <a:rPr lang="de-DE" smtClean="0"/>
              <a:pPr/>
              <a:t>‹Nr.›</a:t>
            </a:fld>
            <a:endParaRPr lang="de-DE" dirty="0"/>
          </a:p>
        </p:txBody>
      </p:sp>
      <p:pic>
        <p:nvPicPr>
          <p:cNvPr id="10" name="Grafik 9" descr="Energy4YLogo_Atos_RZ.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1864" y="751408"/>
            <a:ext cx="2032364" cy="576000"/>
          </a:xfrm>
          <a:prstGeom prst="rect">
            <a:avLst/>
          </a:prstGeom>
        </p:spPr>
      </p:pic>
    </p:spTree>
    <p:extLst>
      <p:ext uri="{BB962C8B-B14F-4D97-AF65-F5344CB8AC3E}">
        <p14:creationId xmlns:p14="http://schemas.microsoft.com/office/powerpoint/2010/main" val="31555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3"/>
              </a:buBlip>
              <a:defRPr sz="2600" u="none" baseline="30000">
                <a:solidFill>
                  <a:srgbClr val="000000"/>
                </a:solidFill>
                <a:latin typeface="Gill Sans Light"/>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374908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platzhalter 10"/>
          <p:cNvSpPr>
            <a:spLocks noGrp="1"/>
          </p:cNvSpPr>
          <p:nvPr>
            <p:ph type="body" sz="quarter" idx="13" hasCustomPrompt="1"/>
          </p:nvPr>
        </p:nvSpPr>
        <p:spPr>
          <a:xfrm>
            <a:off x="381001" y="879533"/>
            <a:ext cx="5968998" cy="498791"/>
          </a:xfrm>
        </p:spPr>
        <p:txBody>
          <a:bodyPr>
            <a:noAutofit/>
          </a:bodyPr>
          <a:lstStyle>
            <a:lvl1pPr marL="25200" indent="0">
              <a:buNone/>
              <a:defRPr sz="2900" b="0" i="0" spc="80" baseline="0">
                <a:solidFill>
                  <a:schemeClr val="tx1"/>
                </a:solidFill>
                <a:latin typeface="Calibri" pitchFamily="34" charset="0"/>
                <a:cs typeface="Calibri" pitchFamily="34" charset="0"/>
              </a:defRPr>
            </a:lvl1pPr>
            <a:lvl2pPr marL="457200" indent="0">
              <a:buNone/>
              <a:defRPr/>
            </a:lvl2pPr>
          </a:lstStyle>
          <a:p>
            <a:pPr lvl="0"/>
            <a:r>
              <a:rPr lang="de-DE" dirty="0"/>
              <a:t>Gründung und Entwicklung</a:t>
            </a:r>
          </a:p>
        </p:txBody>
      </p:sp>
      <p:sp>
        <p:nvSpPr>
          <p:cNvPr id="4" name="Fußzeilenplatzhalter 3"/>
          <p:cNvSpPr>
            <a:spLocks noGrp="1"/>
          </p:cNvSpPr>
          <p:nvPr>
            <p:ph type="ftr" sz="quarter" idx="14"/>
          </p:nvPr>
        </p:nvSpPr>
        <p:spPr/>
        <p:txBody>
          <a:bodyPr/>
          <a:lstStyle>
            <a:lvl1pPr>
              <a:defRPr>
                <a:latin typeface="Calibri" pitchFamily="34" charset="0"/>
              </a:defRPr>
            </a:lvl1pPr>
          </a:lstStyle>
          <a:p>
            <a:r>
              <a:rPr lang="de-DE" spc="90">
                <a:solidFill>
                  <a:prstClr val="black">
                    <a:tint val="75000"/>
                  </a:prstClr>
                </a:solidFill>
              </a:rPr>
              <a:t>Schulung Grundlagen IS-U</a:t>
            </a:r>
            <a:endParaRPr lang="de-DE" spc="90" dirty="0">
              <a:solidFill>
                <a:prstClr val="black">
                  <a:tint val="75000"/>
                </a:prstClr>
              </a:solidFill>
            </a:endParaRPr>
          </a:p>
        </p:txBody>
      </p:sp>
      <p:sp>
        <p:nvSpPr>
          <p:cNvPr id="8" name="Inhaltsplatzhalter 2"/>
          <p:cNvSpPr>
            <a:spLocks noGrp="1"/>
          </p:cNvSpPr>
          <p:nvPr>
            <p:ph sz="half" idx="1" hasCustomPrompt="1"/>
          </p:nvPr>
        </p:nvSpPr>
        <p:spPr>
          <a:xfrm>
            <a:off x="1426884" y="1613269"/>
            <a:ext cx="6626411" cy="3042608"/>
          </a:xfrm>
        </p:spPr>
        <p:txBody>
          <a:bodyPr>
            <a:noAutofit/>
          </a:bodyPr>
          <a:lstStyle>
            <a:lvl1pPr marL="345600" indent="-320400">
              <a:lnSpc>
                <a:spcPct val="100000"/>
              </a:lnSpc>
              <a:buSzPct val="135000"/>
              <a:buFontTx/>
              <a:buBlip>
                <a:blip r:embed="rId3"/>
              </a:buBlip>
              <a:defRPr sz="2600" u="none" baseline="0">
                <a:solidFill>
                  <a:srgbClr val="000000"/>
                </a:solidFill>
                <a:latin typeface="Calibri" pitchFamily="34" charset="0"/>
                <a:cs typeface="Calibri" pitchFamily="34" charset="0"/>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Mastervorlagentext bearbeiten</a:t>
            </a:r>
          </a:p>
        </p:txBody>
      </p:sp>
      <p:sp>
        <p:nvSpPr>
          <p:cNvPr id="10"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Calibri" pitchFamily="34" charset="0"/>
              </a:defRPr>
            </a:lvl1pPr>
          </a:lstStyle>
          <a:p>
            <a:fld id="{2D4D75A6-B17A-CF40-A833-CBECE2C2781C}" type="slidenum">
              <a:rPr lang="de-DE" smtClean="0">
                <a:solidFill>
                  <a:prstClr val="black"/>
                </a:solidFill>
              </a:rPr>
              <a:pPr/>
              <a:t>‹Nr.›</a:t>
            </a:fld>
            <a:endParaRPr lang="de-DE" dirty="0">
              <a:solidFill>
                <a:prstClr val="black"/>
              </a:solidFill>
            </a:endParaRPr>
          </a:p>
        </p:txBody>
      </p:sp>
      <p:sp>
        <p:nvSpPr>
          <p:cNvPr id="6" name="Textplatzhalter 5"/>
          <p:cNvSpPr>
            <a:spLocks noGrp="1"/>
          </p:cNvSpPr>
          <p:nvPr>
            <p:ph type="body" sz="quarter" idx="15" hasCustomPrompt="1"/>
          </p:nvPr>
        </p:nvSpPr>
        <p:spPr>
          <a:xfrm>
            <a:off x="381001" y="292101"/>
            <a:ext cx="5021263" cy="355600"/>
          </a:xfrm>
        </p:spPr>
        <p:txBody>
          <a:bodyPr>
            <a:noAutofit/>
          </a:bodyPr>
          <a:lstStyle>
            <a:lvl1pPr marL="25200" indent="0">
              <a:buNone/>
              <a:defRPr sz="1700" baseline="0">
                <a:latin typeface="Calibri" pitchFamily="34" charset="0"/>
                <a:cs typeface="Calibri" pitchFamily="34" charset="0"/>
              </a:defRPr>
            </a:lvl1pPr>
          </a:lstStyle>
          <a:p>
            <a:pPr lvl="0"/>
            <a:r>
              <a:rPr lang="de-DE" dirty="0"/>
              <a:t>Hier steht der Titel des Kapitels</a:t>
            </a:r>
          </a:p>
        </p:txBody>
      </p:sp>
      <p:pic>
        <p:nvPicPr>
          <p:cNvPr id="9" name="Grafik 8"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Tree>
    <p:extLst>
      <p:ext uri="{BB962C8B-B14F-4D97-AF65-F5344CB8AC3E}">
        <p14:creationId xmlns:p14="http://schemas.microsoft.com/office/powerpoint/2010/main" val="14864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Nr.-Aufzählun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348049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Bild 3" descr="Graustufen4.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4"/>
            <a:ext cx="9144000" cy="5143500"/>
          </a:xfrm>
          <a:prstGeom prst="rect">
            <a:avLst/>
          </a:prstGeom>
        </p:spPr>
      </p:pic>
      <p:sp>
        <p:nvSpPr>
          <p:cNvPr id="2" name="Titel 1"/>
          <p:cNvSpPr>
            <a:spLocks noGrp="1"/>
          </p:cNvSpPr>
          <p:nvPr>
            <p:ph type="title" hasCustomPrompt="1"/>
          </p:nvPr>
        </p:nvSpPr>
        <p:spPr>
          <a:xfrm>
            <a:off x="373531" y="778810"/>
            <a:ext cx="8320741" cy="610721"/>
          </a:xfrm>
        </p:spPr>
        <p:txBody>
          <a:bodyPr>
            <a:noAutofit/>
          </a:bodyPr>
          <a:lstStyle>
            <a:lvl1pPr algn="l">
              <a:defRPr sz="3700" b="1" i="0" kern="1000" cap="all" spc="250" baseline="0">
                <a:latin typeface="Bender"/>
                <a:cs typeface="Bender"/>
              </a:defRPr>
            </a:lvl1pPr>
          </a:lstStyle>
          <a:p>
            <a:r>
              <a:rPr lang="de-DE" dirty="0"/>
              <a:t>Agenda</a:t>
            </a:r>
          </a:p>
        </p:txBody>
      </p:sp>
      <p:sp>
        <p:nvSpPr>
          <p:cNvPr id="3" name="Inhaltsplatzhalter 2"/>
          <p:cNvSpPr>
            <a:spLocks noGrp="1"/>
          </p:cNvSpPr>
          <p:nvPr>
            <p:ph idx="1"/>
          </p:nvPr>
        </p:nvSpPr>
        <p:spPr>
          <a:xfrm>
            <a:off x="1128052" y="1434352"/>
            <a:ext cx="7207624" cy="2375648"/>
          </a:xfrm>
        </p:spPr>
        <p:txBody>
          <a:bodyPr>
            <a:noAutofit/>
          </a:bodyPr>
          <a:lstStyle>
            <a:lvl1pPr marL="360000" indent="-262800">
              <a:spcBef>
                <a:spcPts val="600"/>
              </a:spcBef>
              <a:buSzPct val="85000"/>
              <a:buFont typeface="Wingdings" charset="2"/>
              <a:buAutoNum type="arabicPlain"/>
              <a:defRPr sz="1800" baseline="0">
                <a:solidFill>
                  <a:srgbClr val="000000"/>
                </a:solidFill>
                <a:latin typeface="Calibri" pitchFamily="34" charset="0"/>
                <a:cs typeface="Calibri" pitchFamily="34" charset="0"/>
              </a:defRPr>
            </a:lvl1pPr>
          </a:lstStyle>
          <a:p>
            <a:pPr lvl="0"/>
            <a:r>
              <a:rPr lang="de-DE"/>
              <a:t>Textmasterformat bearbeiten</a:t>
            </a:r>
          </a:p>
        </p:txBody>
      </p:sp>
      <p:sp>
        <p:nvSpPr>
          <p:cNvPr id="5" name="Fußzeilenplatzhalter 4"/>
          <p:cNvSpPr>
            <a:spLocks noGrp="1"/>
          </p:cNvSpPr>
          <p:nvPr>
            <p:ph type="ftr" sz="quarter" idx="10"/>
          </p:nvPr>
        </p:nvSpPr>
        <p:spPr/>
        <p:txBody>
          <a:bodyPr/>
          <a:lstStyle/>
          <a:p>
            <a:r>
              <a:rPr lang="de-DE" spc="90"/>
              <a:t>Schulung Grundlagen IS-U</a:t>
            </a:r>
            <a:endParaRPr lang="de-DE" spc="90" dirty="0"/>
          </a:p>
        </p:txBody>
      </p:sp>
      <p:sp>
        <p:nvSpPr>
          <p:cNvPr id="8"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Gill Sans Light"/>
              </a:defRPr>
            </a:lvl1pPr>
          </a:lstStyle>
          <a:p>
            <a:fld id="{2D4D75A6-B17A-CF40-A833-CBECE2C2781C}" type="slidenum">
              <a:rPr lang="de-DE" smtClean="0"/>
              <a:pPr/>
              <a:t>‹Nr.›</a:t>
            </a:fld>
            <a:endParaRPr lang="de-DE" dirty="0"/>
          </a:p>
        </p:txBody>
      </p:sp>
      <p:pic>
        <p:nvPicPr>
          <p:cNvPr id="9" name="Grafik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7164" y="145739"/>
            <a:ext cx="1190472" cy="337396"/>
          </a:xfrm>
          <a:prstGeom prst="rect">
            <a:avLst/>
          </a:prstGeom>
        </p:spPr>
      </p:pic>
    </p:spTree>
    <p:extLst>
      <p:ext uri="{BB962C8B-B14F-4D97-AF65-F5344CB8AC3E}">
        <p14:creationId xmlns:p14="http://schemas.microsoft.com/office/powerpoint/2010/main" val="60896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11017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Bild 2" descr="Graustufen3.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660219" y="10921"/>
            <a:ext cx="1488981" cy="1289237"/>
          </a:xfrm>
        </p:spPr>
        <p:txBody>
          <a:bodyPr anchor="t">
            <a:noAutofit/>
          </a:bodyPr>
          <a:lstStyle>
            <a:lvl1pPr algn="l">
              <a:defRPr sz="13200" b="1" cap="all" baseline="0">
                <a:solidFill>
                  <a:schemeClr val="bg1"/>
                </a:solidFill>
                <a:latin typeface="Calibri" pitchFamily="34" charset="0"/>
                <a:cs typeface="Calibri" pitchFamily="34" charset="0"/>
              </a:defRPr>
            </a:lvl1pPr>
          </a:lstStyle>
          <a:p>
            <a:r>
              <a:rPr lang="de-DE" dirty="0"/>
              <a:t>2</a:t>
            </a:r>
          </a:p>
        </p:txBody>
      </p:sp>
      <p:sp>
        <p:nvSpPr>
          <p:cNvPr id="10" name="Textplatzhalter 9"/>
          <p:cNvSpPr>
            <a:spLocks noGrp="1"/>
          </p:cNvSpPr>
          <p:nvPr>
            <p:ph type="body" sz="quarter" idx="13" hasCustomPrompt="1"/>
          </p:nvPr>
        </p:nvSpPr>
        <p:spPr>
          <a:xfrm>
            <a:off x="74885" y="27731"/>
            <a:ext cx="2741520" cy="455520"/>
          </a:xfrm>
        </p:spPr>
        <p:txBody>
          <a:bodyPr>
            <a:noAutofit/>
          </a:bodyPr>
          <a:lstStyle>
            <a:lvl1pPr marL="25200" indent="0">
              <a:buNone/>
              <a:defRPr sz="2000" kern="500" spc="10">
                <a:solidFill>
                  <a:schemeClr val="bg1"/>
                </a:solidFill>
                <a:latin typeface="Calibri" pitchFamily="34" charset="0"/>
                <a:cs typeface="Calibri" pitchFamily="34" charset="0"/>
              </a:defRPr>
            </a:lvl1pPr>
            <a:lvl2pPr marL="457200" indent="0">
              <a:buNone/>
              <a:defRPr/>
            </a:lvl2pPr>
          </a:lstStyle>
          <a:p>
            <a:pPr lvl="0"/>
            <a:r>
              <a:rPr lang="de-DE" dirty="0"/>
              <a:t>Kapitel</a:t>
            </a:r>
          </a:p>
        </p:txBody>
      </p:sp>
      <p:sp>
        <p:nvSpPr>
          <p:cNvPr id="14" name="Textplatzhalter 2"/>
          <p:cNvSpPr>
            <a:spLocks noGrp="1"/>
          </p:cNvSpPr>
          <p:nvPr>
            <p:ph type="body" idx="14" hasCustomPrompt="1"/>
          </p:nvPr>
        </p:nvSpPr>
        <p:spPr>
          <a:xfrm>
            <a:off x="2637126" y="2330827"/>
            <a:ext cx="6230462" cy="1148603"/>
          </a:xfrm>
        </p:spPr>
        <p:txBody>
          <a:bodyPr anchor="t" anchorCtr="0">
            <a:noAutofit/>
          </a:bodyPr>
          <a:lstStyle>
            <a:lvl1pPr marL="0" indent="0">
              <a:lnSpc>
                <a:spcPct val="90000"/>
              </a:lnSpc>
              <a:spcBef>
                <a:spcPts val="0"/>
              </a:spcBef>
              <a:buNone/>
              <a:defRPr sz="3700" spc="110">
                <a:solidFill>
                  <a:schemeClr val="tx1"/>
                </a:solidFill>
                <a:latin typeface="Bender"/>
                <a:cs typeface="Bende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Gründung und </a:t>
            </a:r>
            <a:br>
              <a:rPr lang="de-DE" dirty="0"/>
            </a:br>
            <a:r>
              <a:rPr lang="de-DE" dirty="0"/>
              <a:t>Entwicklung</a:t>
            </a:r>
          </a:p>
        </p:txBody>
      </p:sp>
      <p:sp>
        <p:nvSpPr>
          <p:cNvPr id="9"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Gill Sans Light"/>
              </a:defRPr>
            </a:lvl1pPr>
          </a:lstStyle>
          <a:p>
            <a:fld id="{2D4D75A6-B17A-CF40-A833-CBECE2C2781C}" type="slidenum">
              <a:rPr lang="de-DE" smtClean="0"/>
              <a:pPr/>
              <a:t>‹Nr.›</a:t>
            </a:fld>
            <a:endParaRPr lang="de-DE" dirty="0"/>
          </a:p>
        </p:txBody>
      </p:sp>
      <p:sp>
        <p:nvSpPr>
          <p:cNvPr id="11" name="Fußzeilenplatzhalter 3"/>
          <p:cNvSpPr>
            <a:spLocks noGrp="1"/>
          </p:cNvSpPr>
          <p:nvPr>
            <p:ph type="ftr" sz="quarter" idx="15"/>
          </p:nvPr>
        </p:nvSpPr>
        <p:spPr>
          <a:xfrm>
            <a:off x="381003" y="4831179"/>
            <a:ext cx="4190998" cy="273844"/>
          </a:xfrm>
        </p:spPr>
        <p:txBody>
          <a:bodyPr/>
          <a:lstStyle/>
          <a:p>
            <a:r>
              <a:rPr lang="de-DE" spc="90"/>
              <a:t>Schulung Grundlagen IS-U</a:t>
            </a:r>
            <a:endParaRPr lang="de-DE" spc="90" dirty="0"/>
          </a:p>
        </p:txBody>
      </p:sp>
      <p:pic>
        <p:nvPicPr>
          <p:cNvPr id="13" name="Grafik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7164" y="145739"/>
            <a:ext cx="1190472" cy="337396"/>
          </a:xfrm>
          <a:prstGeom prst="rect">
            <a:avLst/>
          </a:prstGeom>
        </p:spPr>
      </p:pic>
    </p:spTree>
    <p:extLst>
      <p:ext uri="{BB962C8B-B14F-4D97-AF65-F5344CB8AC3E}">
        <p14:creationId xmlns:p14="http://schemas.microsoft.com/office/powerpoint/2010/main" val="130410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mit Aufzählun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402648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Bild 4" descr="E4U_PPT_mit Rubrik_V2.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platzhalter 10"/>
          <p:cNvSpPr>
            <a:spLocks noGrp="1"/>
          </p:cNvSpPr>
          <p:nvPr>
            <p:ph type="body" sz="quarter" idx="13" hasCustomPrompt="1"/>
          </p:nvPr>
        </p:nvSpPr>
        <p:spPr>
          <a:xfrm>
            <a:off x="381001" y="879533"/>
            <a:ext cx="5968998" cy="498791"/>
          </a:xfrm>
        </p:spPr>
        <p:txBody>
          <a:bodyPr>
            <a:noAutofit/>
          </a:bodyPr>
          <a:lstStyle>
            <a:lvl1pPr marL="25200" indent="0">
              <a:buNone/>
              <a:defRPr sz="2900" b="0" i="0" spc="80" baseline="0">
                <a:solidFill>
                  <a:schemeClr val="tx1"/>
                </a:solidFill>
                <a:latin typeface="Calibri" pitchFamily="34" charset="0"/>
                <a:cs typeface="Calibri" pitchFamily="34" charset="0"/>
              </a:defRPr>
            </a:lvl1pPr>
            <a:lvl2pPr marL="457200" indent="0">
              <a:buNone/>
              <a:defRPr/>
            </a:lvl2pPr>
          </a:lstStyle>
          <a:p>
            <a:pPr lvl="0"/>
            <a:r>
              <a:rPr lang="de-DE" dirty="0"/>
              <a:t>Gründung und Entwicklung</a:t>
            </a:r>
          </a:p>
        </p:txBody>
      </p:sp>
      <p:sp>
        <p:nvSpPr>
          <p:cNvPr id="8" name="Inhaltsplatzhalter 2"/>
          <p:cNvSpPr>
            <a:spLocks noGrp="1"/>
          </p:cNvSpPr>
          <p:nvPr>
            <p:ph sz="half" idx="1" hasCustomPrompt="1"/>
          </p:nvPr>
        </p:nvSpPr>
        <p:spPr>
          <a:xfrm>
            <a:off x="1426884" y="1613269"/>
            <a:ext cx="6626411" cy="3042608"/>
          </a:xfrm>
        </p:spPr>
        <p:txBody>
          <a:bodyPr>
            <a:noAutofit/>
          </a:bodyPr>
          <a:lstStyle>
            <a:lvl1pPr marL="345600" indent="-320400">
              <a:lnSpc>
                <a:spcPct val="100000"/>
              </a:lnSpc>
              <a:buSzPct val="100000"/>
              <a:buFontTx/>
              <a:buBlip>
                <a:blip r:embed="rId7"/>
              </a:buBlip>
              <a:defRPr sz="2600" u="none" baseline="0">
                <a:solidFill>
                  <a:srgbClr val="000000"/>
                </a:solidFill>
                <a:latin typeface="Calibri" pitchFamily="34" charset="0"/>
                <a:cs typeface="Calibri" pitchFamily="34" charset="0"/>
              </a:defRPr>
            </a:lvl1pPr>
            <a:lvl2pPr marL="742950" indent="-285750">
              <a:buSzPct val="100000"/>
              <a:buFontTx/>
              <a:buBlip>
                <a:blip r:embed="rId7"/>
              </a:buBlip>
              <a:defRPr sz="1800">
                <a:latin typeface="Gill Sans Light"/>
              </a:defRPr>
            </a:lvl2pPr>
            <a:lvl3pPr marL="1257300" indent="-342900">
              <a:buSzPct val="138000"/>
              <a:buFontTx/>
              <a:buBlip>
                <a:blip r:embed="rId7"/>
              </a:buBlip>
              <a:defRPr sz="1800">
                <a:latin typeface="Gill Sans Light"/>
              </a:defRPr>
            </a:lvl3pPr>
            <a:lvl4pPr marL="1657350" indent="-285750">
              <a:buSzPct val="138000"/>
              <a:buFontTx/>
              <a:buBlip>
                <a:blip r:embed="rId7"/>
              </a:buBlip>
              <a:defRPr sz="1800">
                <a:latin typeface="Gill Sans Light"/>
              </a:defRPr>
            </a:lvl4pPr>
            <a:lvl5pPr marL="2057400" indent="-228600">
              <a:buSzPct val="138000"/>
              <a:buFontTx/>
              <a:buBlip>
                <a:blip r:embed="rId7"/>
              </a:buBlip>
              <a:defRPr sz="1800">
                <a:latin typeface="Gill Sans Light"/>
              </a:defRPr>
            </a:lvl5pPr>
            <a:lvl6pPr>
              <a:defRPr sz="1800"/>
            </a:lvl6pPr>
            <a:lvl7pPr>
              <a:defRPr sz="1800"/>
            </a:lvl7pPr>
            <a:lvl8pPr>
              <a:defRPr sz="1800"/>
            </a:lvl8pPr>
            <a:lvl9pPr>
              <a:defRPr sz="1800"/>
            </a:lvl9pPr>
          </a:lstStyle>
          <a:p>
            <a:pPr lvl="0"/>
            <a:r>
              <a:rPr lang="de-DE" dirty="0"/>
              <a:t>Mastervorlagentext bearbeiten</a:t>
            </a:r>
          </a:p>
          <a:p>
            <a:pPr lvl="0"/>
            <a:r>
              <a:rPr lang="de-DE" dirty="0"/>
              <a:t>x</a:t>
            </a:r>
          </a:p>
          <a:p>
            <a:pPr lvl="1"/>
            <a:r>
              <a:rPr lang="de-DE" dirty="0"/>
              <a:t>x</a:t>
            </a:r>
          </a:p>
          <a:p>
            <a:pPr lvl="1"/>
            <a:r>
              <a:rPr lang="de-DE" dirty="0"/>
              <a:t>s</a:t>
            </a:r>
          </a:p>
          <a:p>
            <a:pPr lvl="0"/>
            <a:r>
              <a:rPr lang="de-DE" dirty="0"/>
              <a:t>x</a:t>
            </a:r>
          </a:p>
        </p:txBody>
      </p:sp>
      <p:sp>
        <p:nvSpPr>
          <p:cNvPr id="10"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Gill Sans Light"/>
              </a:defRPr>
            </a:lvl1pPr>
          </a:lstStyle>
          <a:p>
            <a:fld id="{2D4D75A6-B17A-CF40-A833-CBECE2C2781C}" type="slidenum">
              <a:rPr lang="de-DE" smtClean="0"/>
              <a:pPr/>
              <a:t>‹Nr.›</a:t>
            </a:fld>
            <a:endParaRPr lang="de-DE" dirty="0"/>
          </a:p>
        </p:txBody>
      </p:sp>
      <p:sp>
        <p:nvSpPr>
          <p:cNvPr id="6" name="Textplatzhalter 5"/>
          <p:cNvSpPr>
            <a:spLocks noGrp="1"/>
          </p:cNvSpPr>
          <p:nvPr>
            <p:ph type="body" sz="quarter" idx="15" hasCustomPrompt="1"/>
          </p:nvPr>
        </p:nvSpPr>
        <p:spPr>
          <a:xfrm>
            <a:off x="381001" y="292101"/>
            <a:ext cx="5021263" cy="355600"/>
          </a:xfrm>
        </p:spPr>
        <p:txBody>
          <a:bodyPr>
            <a:noAutofit/>
          </a:bodyPr>
          <a:lstStyle>
            <a:lvl1pPr marL="25200" indent="0">
              <a:buNone/>
              <a:defRPr sz="1700" baseline="0">
                <a:latin typeface="Calibri" pitchFamily="34" charset="0"/>
                <a:cs typeface="Calibri" pitchFamily="34" charset="0"/>
              </a:defRPr>
            </a:lvl1pPr>
          </a:lstStyle>
          <a:p>
            <a:pPr lvl="0"/>
            <a:r>
              <a:rPr lang="de-DE" dirty="0"/>
              <a:t>Hier steht der Titel des Kapitels</a:t>
            </a:r>
          </a:p>
        </p:txBody>
      </p:sp>
      <p:sp>
        <p:nvSpPr>
          <p:cNvPr id="12" name="Fußzeilenplatzhalter 3"/>
          <p:cNvSpPr>
            <a:spLocks noGrp="1"/>
          </p:cNvSpPr>
          <p:nvPr>
            <p:ph type="ftr" sz="quarter" idx="16"/>
          </p:nvPr>
        </p:nvSpPr>
        <p:spPr>
          <a:xfrm>
            <a:off x="381003" y="4831179"/>
            <a:ext cx="4190998" cy="273844"/>
          </a:xfrm>
        </p:spPr>
        <p:txBody>
          <a:bodyPr/>
          <a:lstStyle/>
          <a:p>
            <a:r>
              <a:rPr lang="de-DE" spc="90"/>
              <a:t>Schulung Grundlagen IS-U</a:t>
            </a:r>
            <a:endParaRPr lang="de-DE" spc="90" dirty="0"/>
          </a:p>
        </p:txBody>
      </p:sp>
      <p:pic>
        <p:nvPicPr>
          <p:cNvPr id="13" name="Grafik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47164" y="145739"/>
            <a:ext cx="1190472" cy="337396"/>
          </a:xfrm>
          <a:prstGeom prst="rect">
            <a:avLst/>
          </a:prstGeom>
        </p:spPr>
      </p:pic>
    </p:spTree>
    <p:extLst>
      <p:ext uri="{BB962C8B-B14F-4D97-AF65-F5344CB8AC3E}">
        <p14:creationId xmlns:p14="http://schemas.microsoft.com/office/powerpoint/2010/main" val="333071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3"/>
              </a:buBlip>
              <a:defRPr sz="2600" u="none" baseline="30000">
                <a:solidFill>
                  <a:srgbClr val="000000"/>
                </a:solidFill>
                <a:latin typeface="Gill Sans Light"/>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82952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Kapitel mit Aufzählun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5733901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Bild 4" descr="E4U_PPT_mit Rubrik_V2.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7"/>
              </a:buBlip>
              <a:defRPr sz="2600" u="none" baseline="30000">
                <a:solidFill>
                  <a:srgbClr val="000000"/>
                </a:solidFill>
                <a:latin typeface="Gill Sans Light"/>
              </a:defRPr>
            </a:lvl1pPr>
            <a:lvl2pPr marL="742950" indent="-285750">
              <a:buSzPct val="138000"/>
              <a:buFontTx/>
              <a:buBlip>
                <a:blip r:embed="rId7"/>
              </a:buBlip>
              <a:defRPr sz="1800">
                <a:latin typeface="Gill Sans Light"/>
              </a:defRPr>
            </a:lvl2pPr>
            <a:lvl3pPr marL="1257300" indent="-342900">
              <a:buSzPct val="138000"/>
              <a:buFontTx/>
              <a:buBlip>
                <a:blip r:embed="rId7"/>
              </a:buBlip>
              <a:defRPr sz="1800">
                <a:latin typeface="Gill Sans Light"/>
              </a:defRPr>
            </a:lvl3pPr>
            <a:lvl4pPr marL="1657350" indent="-285750">
              <a:buSzPct val="138000"/>
              <a:buFontTx/>
              <a:buBlip>
                <a:blip r:embed="rId7"/>
              </a:buBlip>
              <a:defRPr sz="1800">
                <a:latin typeface="Gill Sans Light"/>
              </a:defRPr>
            </a:lvl4pPr>
            <a:lvl5pPr marL="2057400" indent="-228600">
              <a:buSzPct val="138000"/>
              <a:buFontTx/>
              <a:buBlip>
                <a:blip r:embed="rId7"/>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8"/>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82952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3"/>
              </a:buBlip>
              <a:defRPr sz="2600" u="none" baseline="30000">
                <a:solidFill>
                  <a:srgbClr val="000000"/>
                </a:solidFill>
                <a:latin typeface="Gill Sans Light"/>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82952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3"/>
              </a:buBlip>
              <a:defRPr sz="2600" u="none" baseline="30000">
                <a:solidFill>
                  <a:srgbClr val="000000"/>
                </a:solidFill>
                <a:latin typeface="Gill Sans Light"/>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9813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Kapitel mit Aufzählung">
    <p:spTree>
      <p:nvGrpSpPr>
        <p:cNvPr id="1" name=""/>
        <p:cNvGrpSpPr/>
        <p:nvPr/>
      </p:nvGrpSpPr>
      <p:grpSpPr>
        <a:xfrm>
          <a:off x="0" y="0"/>
          <a:ext cx="0" cy="0"/>
          <a:chOff x="0" y="0"/>
          <a:chExt cx="0" cy="0"/>
        </a:xfrm>
      </p:grpSpPr>
      <p:pic>
        <p:nvPicPr>
          <p:cNvPr id="5" name="Bild 4" descr="E4U_PPT_mit Rubrik_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403414" y="268940"/>
            <a:ext cx="5513294" cy="324974"/>
          </a:xfrm>
        </p:spPr>
        <p:txBody>
          <a:bodyPr anchor="t" anchorCtr="0">
            <a:normAutofit/>
          </a:bodyPr>
          <a:lstStyle>
            <a:lvl1pPr algn="l">
              <a:defRPr sz="1700" b="0" i="0" spc="20" baseline="0">
                <a:solidFill>
                  <a:srgbClr val="000000"/>
                </a:solidFill>
                <a:latin typeface="Gill Sans"/>
                <a:cs typeface="Gill Sans"/>
              </a:defRPr>
            </a:lvl1pPr>
          </a:lstStyle>
          <a:p>
            <a:r>
              <a:rPr lang="de-DE" dirty="0"/>
              <a:t>Hier steht der Titel des Kapitels</a:t>
            </a:r>
          </a:p>
        </p:txBody>
      </p:sp>
      <p:sp>
        <p:nvSpPr>
          <p:cNvPr id="3" name="Inhaltsplatzhalter 2"/>
          <p:cNvSpPr>
            <a:spLocks noGrp="1"/>
          </p:cNvSpPr>
          <p:nvPr>
            <p:ph sz="half" idx="1"/>
          </p:nvPr>
        </p:nvSpPr>
        <p:spPr>
          <a:xfrm>
            <a:off x="1426884" y="1568818"/>
            <a:ext cx="6626411" cy="3042608"/>
          </a:xfrm>
        </p:spPr>
        <p:txBody>
          <a:bodyPr>
            <a:normAutofit/>
          </a:bodyPr>
          <a:lstStyle>
            <a:lvl1pPr marL="381600" indent="-385200">
              <a:lnSpc>
                <a:spcPts val="3120"/>
              </a:lnSpc>
              <a:buSzPct val="135000"/>
              <a:buFontTx/>
              <a:buBlip>
                <a:blip r:embed="rId3"/>
              </a:buBlip>
              <a:defRPr sz="2600" u="none" baseline="30000">
                <a:solidFill>
                  <a:srgbClr val="000000"/>
                </a:solidFill>
                <a:latin typeface="Gill Sans Light"/>
              </a:defRPr>
            </a:lvl1pPr>
            <a:lvl2pPr marL="742950" indent="-285750">
              <a:buSzPct val="138000"/>
              <a:buFontTx/>
              <a:buBlip>
                <a:blip r:embed="rId3"/>
              </a:buBlip>
              <a:defRPr sz="1800">
                <a:latin typeface="Gill Sans Light"/>
              </a:defRPr>
            </a:lvl2pPr>
            <a:lvl3pPr marL="1257300" indent="-342900">
              <a:buSzPct val="138000"/>
              <a:buFontTx/>
              <a:buBlip>
                <a:blip r:embed="rId3"/>
              </a:buBlip>
              <a:defRPr sz="1800">
                <a:latin typeface="Gill Sans Light"/>
              </a:defRPr>
            </a:lvl3pPr>
            <a:lvl4pPr marL="1657350" indent="-285750">
              <a:buSzPct val="138000"/>
              <a:buFontTx/>
              <a:buBlip>
                <a:blip r:embed="rId3"/>
              </a:buBlip>
              <a:defRPr sz="1800">
                <a:latin typeface="Gill Sans Light"/>
              </a:defRPr>
            </a:lvl4pPr>
            <a:lvl5pPr marL="2057400" indent="-228600">
              <a:buSzPct val="138000"/>
              <a:buFontTx/>
              <a:buBlip>
                <a:blip r:embed="rId3"/>
              </a:buBlip>
              <a:defRPr sz="1800">
                <a:latin typeface="Gill Sans Light"/>
              </a:defRPr>
            </a:lvl5pPr>
            <a:lvl6pPr>
              <a:defRPr sz="1800"/>
            </a:lvl6pPr>
            <a:lvl7pPr>
              <a:defRPr sz="1800"/>
            </a:lvl7pPr>
            <a:lvl8pPr>
              <a:defRPr sz="1800"/>
            </a:lvl8pPr>
            <a:lvl9pPr>
              <a:defRPr sz="1800"/>
            </a:lvl9pPr>
          </a:lstStyle>
          <a:p>
            <a:pPr lvl="0"/>
            <a:r>
              <a:rPr lang="de-DE" dirty="0"/>
              <a:t>Mastertextformat bearbeiten</a:t>
            </a:r>
          </a:p>
          <a:p>
            <a:pPr lvl="0"/>
            <a:r>
              <a:rPr lang="de-DE" dirty="0" err="1"/>
              <a:t>Slkngldkngdlkfng.k</a:t>
            </a:r>
            <a:r>
              <a:rPr lang="de-DE" dirty="0"/>
              <a:t> </a:t>
            </a:r>
            <a:br>
              <a:rPr lang="de-DE" dirty="0"/>
            </a:br>
            <a:r>
              <a:rPr lang="de-DE" dirty="0" err="1"/>
              <a:t>fgjdfgdfgjdgfhj</a:t>
            </a:r>
            <a:endParaRPr lang="de-DE" dirty="0"/>
          </a:p>
        </p:txBody>
      </p:sp>
      <p:sp>
        <p:nvSpPr>
          <p:cNvPr id="11" name="Textplatzhalter 10"/>
          <p:cNvSpPr>
            <a:spLocks noGrp="1"/>
          </p:cNvSpPr>
          <p:nvPr>
            <p:ph type="body" sz="quarter" idx="13" hasCustomPrompt="1"/>
          </p:nvPr>
        </p:nvSpPr>
        <p:spPr>
          <a:xfrm>
            <a:off x="381001" y="879533"/>
            <a:ext cx="5968998" cy="498791"/>
          </a:xfrm>
        </p:spPr>
        <p:txBody>
          <a:bodyPr>
            <a:normAutofit/>
          </a:bodyPr>
          <a:lstStyle>
            <a:lvl1pPr marL="25200" indent="0">
              <a:buNone/>
              <a:defRPr sz="2900" b="1" i="0" spc="80" baseline="0">
                <a:solidFill>
                  <a:schemeClr val="tx1"/>
                </a:solidFill>
                <a:latin typeface="Gill Sans"/>
                <a:cs typeface="Gill Sans"/>
              </a:defRPr>
            </a:lvl1pPr>
            <a:lvl2pPr marL="457200" indent="0">
              <a:buNone/>
              <a:defRPr/>
            </a:lvl2pPr>
          </a:lstStyle>
          <a:p>
            <a:pPr lvl="0"/>
            <a:r>
              <a:rPr lang="de-DE" dirty="0"/>
              <a:t>Gründung und Entwicklung</a:t>
            </a:r>
          </a:p>
        </p:txBody>
      </p:sp>
      <p:pic>
        <p:nvPicPr>
          <p:cNvPr id="7" name="Grafik 6" descr="Energy4YLogo_Atos_RZ.jpg"/>
          <p:cNvPicPr>
            <a:picLocks noChangeAspect="1"/>
          </p:cNvPicPr>
          <p:nvPr userDrawn="1"/>
        </p:nvPicPr>
        <p:blipFill>
          <a:blip r:embed="rId4"/>
          <a:stretch>
            <a:fillRect/>
          </a:stretch>
        </p:blipFill>
        <p:spPr>
          <a:xfrm>
            <a:off x="7738110" y="167450"/>
            <a:ext cx="1201070" cy="255300"/>
          </a:xfrm>
          <a:prstGeom prst="rect">
            <a:avLst/>
          </a:prstGeom>
        </p:spPr>
      </p:pic>
      <p:sp>
        <p:nvSpPr>
          <p:cNvPr id="4" name="Datumsplatzhalter 3"/>
          <p:cNvSpPr>
            <a:spLocks noGrp="1"/>
          </p:cNvSpPr>
          <p:nvPr>
            <p:ph type="dt" sz="half" idx="14"/>
          </p:nvPr>
        </p:nvSpPr>
        <p:spPr>
          <a:xfrm>
            <a:off x="457200" y="4767263"/>
            <a:ext cx="2133600" cy="273844"/>
          </a:xfrm>
          <a:prstGeom prst="rect">
            <a:avLst/>
          </a:prstGeom>
        </p:spPr>
        <p:txBody>
          <a:bodyPr/>
          <a:lstStyle/>
          <a:p>
            <a:endParaRPr lang="de-DE"/>
          </a:p>
        </p:txBody>
      </p:sp>
      <p:sp>
        <p:nvSpPr>
          <p:cNvPr id="8" name="Foliennummernplatzhalter 7"/>
          <p:cNvSpPr>
            <a:spLocks noGrp="1"/>
          </p:cNvSpPr>
          <p:nvPr>
            <p:ph type="sldNum" sz="quarter" idx="16"/>
          </p:nvPr>
        </p:nvSpPr>
        <p:spPr/>
        <p:txBody>
          <a:bodyPr/>
          <a:lstStyle/>
          <a:p>
            <a:fld id="{AAA68C59-BE69-4A80-A8FE-5D90FCEA56DB}" type="slidenum">
              <a:rPr lang="de-DE" smtClean="0"/>
              <a:t>‹Nr.›</a:t>
            </a:fld>
            <a:endParaRPr lang="de-DE"/>
          </a:p>
        </p:txBody>
      </p:sp>
      <p:sp>
        <p:nvSpPr>
          <p:cNvPr id="10"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Schulung Grundlagen IS-U</a:t>
            </a:r>
            <a:endParaRPr lang="de-DE" dirty="0"/>
          </a:p>
        </p:txBody>
      </p:sp>
    </p:spTree>
    <p:extLst>
      <p:ext uri="{BB962C8B-B14F-4D97-AF65-F5344CB8AC3E}">
        <p14:creationId xmlns:p14="http://schemas.microsoft.com/office/powerpoint/2010/main" val="98136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4"/>
            </p:custDataLst>
            <p:extLst>
              <p:ext uri="{D42A27DB-BD31-4B8C-83A1-F6EECF244321}">
                <p14:modId xmlns:p14="http://schemas.microsoft.com/office/powerpoint/2010/main" val="1509571685"/>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6" name="think-cell Folie" r:id="rId15" imgW="360" imgH="360" progId="TCLayout.ActiveDocument.1">
                  <p:embed/>
                </p:oleObj>
              </mc:Choice>
              <mc:Fallback>
                <p:oleObj name="think-cell Folie" r:id="rId15" imgW="360" imgH="360" progId="TCLayout.ActiveDocument.1">
                  <p:embed/>
                  <p:pic>
                    <p:nvPicPr>
                      <p:cNvPr id="4" name="Objekt 3" hidden="1"/>
                      <p:cNvPicPr/>
                      <p:nvPr/>
                    </p:nvPicPr>
                    <p:blipFill>
                      <a:blip r:embed="rId16"/>
                      <a:stretch>
                        <a:fillRect/>
                      </a:stretch>
                    </p:blipFill>
                    <p:spPr>
                      <a:xfrm>
                        <a:off x="1589" y="1192"/>
                        <a:ext cx="1587" cy="1190"/>
                      </a:xfrm>
                      <a:prstGeom prst="rect">
                        <a:avLst/>
                      </a:prstGeom>
                    </p:spPr>
                  </p:pic>
                </p:oleObj>
              </mc:Fallback>
            </mc:AlternateContent>
          </a:graphicData>
        </a:graphic>
      </p:graphicFrame>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de-DE" dirty="0"/>
              <a:t>Mastertitelformat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6800" rtlCol="0">
            <a:noAutofit/>
          </a:bodyPr>
          <a:lstStyle/>
          <a:p>
            <a:pPr lvl="0"/>
            <a:r>
              <a:rPr lang="de-DE" dirty="0"/>
              <a:t>Mastertextformat bearbeiten</a:t>
            </a:r>
          </a:p>
          <a:p>
            <a:pPr lvl="1"/>
            <a:r>
              <a:rPr lang="de-DE" dirty="0"/>
              <a:t>Zweite Ebene</a:t>
            </a:r>
          </a:p>
        </p:txBody>
      </p:sp>
      <p:sp>
        <p:nvSpPr>
          <p:cNvPr id="7" name="Textfeld 6"/>
          <p:cNvSpPr txBox="1"/>
          <p:nvPr/>
        </p:nvSpPr>
        <p:spPr>
          <a:xfrm>
            <a:off x="4812028" y="4946252"/>
            <a:ext cx="184731" cy="369332"/>
          </a:xfrm>
          <a:prstGeom prst="rect">
            <a:avLst/>
          </a:prstGeom>
          <a:noFill/>
        </p:spPr>
        <p:txBody>
          <a:bodyPr wrap="none" rtlCol="0">
            <a:spAutoFit/>
          </a:bodyPr>
          <a:lstStyle/>
          <a:p>
            <a:endParaRPr lang="de-DE" dirty="0"/>
          </a:p>
        </p:txBody>
      </p:sp>
      <p:sp>
        <p:nvSpPr>
          <p:cNvPr id="6" name="Fußzeilenplatzhalter 5"/>
          <p:cNvSpPr>
            <a:spLocks noGrp="1"/>
          </p:cNvSpPr>
          <p:nvPr>
            <p:ph type="ftr" sz="quarter" idx="3"/>
          </p:nvPr>
        </p:nvSpPr>
        <p:spPr>
          <a:xfrm>
            <a:off x="381003" y="4831179"/>
            <a:ext cx="4190998" cy="273844"/>
          </a:xfrm>
          <a:prstGeom prst="rect">
            <a:avLst/>
          </a:prstGeom>
        </p:spPr>
        <p:txBody>
          <a:bodyPr vert="horz" lIns="91440" tIns="45720" rIns="91440" bIns="45720" rtlCol="0" anchor="ctr"/>
          <a:lstStyle>
            <a:lvl1pPr algn="l">
              <a:defRPr sz="800" b="0" i="0" kern="800" cap="all">
                <a:solidFill>
                  <a:schemeClr val="tx1"/>
                </a:solidFill>
                <a:latin typeface="Gill Sans Light"/>
                <a:cs typeface="Gill Sans Light"/>
              </a:defRPr>
            </a:lvl1pPr>
          </a:lstStyle>
          <a:p>
            <a:r>
              <a:rPr lang="de-DE" spc="90"/>
              <a:t>Schulung Grundlagen IS-U</a:t>
            </a:r>
            <a:endParaRPr lang="de-DE" spc="90" dirty="0"/>
          </a:p>
        </p:txBody>
      </p:sp>
      <p:sp>
        <p:nvSpPr>
          <p:cNvPr id="5" name="Foliennummernplatzhalter 4"/>
          <p:cNvSpPr>
            <a:spLocks noGrp="1"/>
          </p:cNvSpPr>
          <p:nvPr>
            <p:ph type="sldNum" sz="quarter" idx="4"/>
          </p:nvPr>
        </p:nvSpPr>
        <p:spPr>
          <a:xfrm>
            <a:off x="6553200" y="4824415"/>
            <a:ext cx="2133600" cy="273844"/>
          </a:xfrm>
          <a:prstGeom prst="rect">
            <a:avLst/>
          </a:prstGeom>
        </p:spPr>
        <p:txBody>
          <a:bodyPr vert="horz" lIns="91440" tIns="45720" rIns="91440" bIns="45720" rtlCol="0" anchor="ctr"/>
          <a:lstStyle>
            <a:lvl1pPr algn="r">
              <a:defRPr sz="1000">
                <a:solidFill>
                  <a:schemeClr val="tx1"/>
                </a:solidFill>
                <a:latin typeface="Gill Sans Light"/>
              </a:defRPr>
            </a:lvl1pPr>
          </a:lstStyle>
          <a:p>
            <a:fld id="{2D4D75A6-B17A-CF40-A833-CBECE2C2781C}" type="slidenum">
              <a:rPr lang="de-DE" smtClean="0"/>
              <a:pPr/>
              <a:t>‹Nr.›</a:t>
            </a:fld>
            <a:endParaRPr lang="de-DE" dirty="0"/>
          </a:p>
        </p:txBody>
      </p:sp>
    </p:spTree>
    <p:extLst>
      <p:ext uri="{BB962C8B-B14F-4D97-AF65-F5344CB8AC3E}">
        <p14:creationId xmlns:p14="http://schemas.microsoft.com/office/powerpoint/2010/main" val="4141749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Lst>
  <p:hf hdr="0" dt="0"/>
  <p:txStyles>
    <p:titleStyle>
      <a:lvl1pPr algn="l" defTabSz="457200" rtl="0" eaLnBrk="1" latinLnBrk="0" hangingPunct="1">
        <a:spcBef>
          <a:spcPct val="0"/>
        </a:spcBef>
        <a:buNone/>
        <a:defRPr sz="3800" kern="1200">
          <a:solidFill>
            <a:schemeClr val="tx1"/>
          </a:solidFill>
          <a:latin typeface="Calibri" pitchFamily="34" charset="0"/>
          <a:ea typeface="+mj-ea"/>
          <a:cs typeface="Calibri" pitchFamily="34" charset="0"/>
        </a:defRPr>
      </a:lvl1pPr>
    </p:titleStyle>
    <p:bodyStyle>
      <a:lvl1pPr marL="345600" indent="-320400" algn="l" defTabSz="457200" rtl="0" eaLnBrk="1" latinLnBrk="0" hangingPunct="1">
        <a:spcBef>
          <a:spcPts val="1000"/>
        </a:spcBef>
        <a:buSzPct val="140000"/>
        <a:buFontTx/>
        <a:buBlip>
          <a:blip r:embed="rId17"/>
        </a:buBlip>
        <a:defRPr sz="2600" kern="0" baseline="0">
          <a:solidFill>
            <a:schemeClr val="tx1"/>
          </a:solidFill>
          <a:latin typeface="Calibri" pitchFamily="34" charset="0"/>
          <a:ea typeface="+mn-ea"/>
          <a:cs typeface="Calibri" pitchFamily="34" charset="0"/>
        </a:defRPr>
      </a:lvl1pPr>
      <a:lvl2pPr marL="741600" indent="-320400" algn="l" defTabSz="457200" rtl="0" eaLnBrk="1" latinLnBrk="0" hangingPunct="1">
        <a:spcBef>
          <a:spcPts val="1000"/>
        </a:spcBef>
        <a:buSzPct val="140000"/>
        <a:buFontTx/>
        <a:buBlip>
          <a:blip r:embed="rId17"/>
        </a:buBlip>
        <a:defRPr sz="2600" kern="0" baseline="0">
          <a:solidFill>
            <a:schemeClr val="tx1"/>
          </a:solidFill>
          <a:latin typeface="Calibri" pitchFamily="34" charset="0"/>
          <a:ea typeface="+mn-ea"/>
          <a:cs typeface="Calibri" pitchFamily="34" charset="0"/>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4.xml"/><Relationship Id="rId7"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0.emf"/><Relationship Id="rId10" Type="http://schemas.openxmlformats.org/officeDocument/2006/relationships/image" Target="../media/image30.png"/><Relationship Id="rId4" Type="http://schemas.openxmlformats.org/officeDocument/2006/relationships/oleObject" Target="../embeddings/oleObject9.bin"/><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4.xml"/><Relationship Id="rId7" Type="http://schemas.openxmlformats.org/officeDocument/2006/relationships/image" Target="../media/image33.pn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32.png"/><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36.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35.png"/><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bdew.de/internet.nsf/id/5013C4276867F126C1257F720055FF1D/$file/2016-08-23_Anwendungshilfe_Rollenmodell-MAK_v1.1_end.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bdew.de/internet.nsf/id/57272D357B9CD8E3C1257E000045445D/$file/KD_Rollenmodell-Marktkommunikation-D-V1-1.jpg" TargetMode="External"/><Relationship Id="rId3" Type="http://schemas.openxmlformats.org/officeDocument/2006/relationships/slideLayout" Target="../slideLayouts/slideLayout6.xml"/><Relationship Id="rId7" Type="http://schemas.openxmlformats.org/officeDocument/2006/relationships/image" Target="../media/image39.pn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image" Target="../media/image45.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4.xml"/><Relationship Id="rId7" Type="http://schemas.openxmlformats.org/officeDocument/2006/relationships/image" Target="../media/image47.png"/><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10.emf"/><Relationship Id="rId5" Type="http://schemas.openxmlformats.org/officeDocument/2006/relationships/oleObject" Target="../embeddings/oleObject14.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4.xml"/><Relationship Id="rId7" Type="http://schemas.openxmlformats.org/officeDocument/2006/relationships/image" Target="../media/image49.pn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0.emf"/><Relationship Id="rId5" Type="http://schemas.openxmlformats.org/officeDocument/2006/relationships/oleObject" Target="../embeddings/oleObject15.bin"/><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4.xml"/><Relationship Id="rId7" Type="http://schemas.openxmlformats.org/officeDocument/2006/relationships/image" Target="../media/image52.png"/><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10.emf"/><Relationship Id="rId5" Type="http://schemas.openxmlformats.org/officeDocument/2006/relationships/oleObject" Target="../embeddings/oleObject16.bin"/><Relationship Id="rId4"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4.xml"/><Relationship Id="rId7" Type="http://schemas.openxmlformats.org/officeDocument/2006/relationships/image" Target="../media/image54.png"/><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10.emf"/><Relationship Id="rId5" Type="http://schemas.openxmlformats.org/officeDocument/2006/relationships/oleObject" Target="../embeddings/oleObject17.bin"/><Relationship Id="rId4"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4.xml"/><Relationship Id="rId7" Type="http://schemas.openxmlformats.org/officeDocument/2006/relationships/image" Target="../media/image56.png"/><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4.xml"/><Relationship Id="rId7" Type="http://schemas.openxmlformats.org/officeDocument/2006/relationships/image" Target="../media/image58.png"/><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4.xml"/><Relationship Id="rId7" Type="http://schemas.openxmlformats.org/officeDocument/2006/relationships/image" Target="../media/image60.png"/><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10.emf"/><Relationship Id="rId5" Type="http://schemas.openxmlformats.org/officeDocument/2006/relationships/oleObject" Target="../embeddings/oleObject20.bin"/><Relationship Id="rId4"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bdew.de/internet.nsf/id/57272D357B9CD8E3C1257E000045445D/$file/2017-02-24-Foliensatz-Marktlokation-Messlokation_END.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bdew.de/internet.nsf/id/57272D357B9CD8E3C1257E000045445D/$file/2017-02-24-Foliensatz-Marktlokation-Messlokation_END.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4.xml"/><Relationship Id="rId7" Type="http://schemas.openxmlformats.org/officeDocument/2006/relationships/image" Target="../media/image63.png"/><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10.emf"/><Relationship Id="rId5" Type="http://schemas.openxmlformats.org/officeDocument/2006/relationships/oleObject" Target="../embeddings/oleObject21.bin"/><Relationship Id="rId4"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5.png"/><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10.emf"/><Relationship Id="rId5" Type="http://schemas.openxmlformats.org/officeDocument/2006/relationships/oleObject" Target="../embeddings/oleObject22.bin"/><Relationship Id="rId4"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6.png"/><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10.emf"/><Relationship Id="rId5" Type="http://schemas.openxmlformats.org/officeDocument/2006/relationships/oleObject" Target="../embeddings/oleObject23.bin"/><Relationship Id="rId4"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10.emf"/><Relationship Id="rId5" Type="http://schemas.openxmlformats.org/officeDocument/2006/relationships/oleObject" Target="../embeddings/oleObject24.bin"/><Relationship Id="rId4"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7.png"/><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10.emf"/><Relationship Id="rId5" Type="http://schemas.openxmlformats.org/officeDocument/2006/relationships/oleObject" Target="../embeddings/oleObject25.bin"/><Relationship Id="rId4"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79.png"/><Relationship Id="rId5" Type="http://schemas.openxmlformats.org/officeDocument/2006/relationships/image" Target="../media/image10.emf"/><Relationship Id="rId4" Type="http://schemas.openxmlformats.org/officeDocument/2006/relationships/oleObject" Target="../embeddings/oleObject26.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1.png"/><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10.emf"/><Relationship Id="rId5" Type="http://schemas.openxmlformats.org/officeDocument/2006/relationships/oleObject" Target="../embeddings/oleObject27.bin"/><Relationship Id="rId4" Type="http://schemas.openxmlformats.org/officeDocument/2006/relationships/notesSlide" Target="../notesSlides/notesSlide28.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10.emf"/><Relationship Id="rId5" Type="http://schemas.openxmlformats.org/officeDocument/2006/relationships/oleObject" Target="../embeddings/oleObject28.bin"/><Relationship Id="rId4" Type="http://schemas.openxmlformats.org/officeDocument/2006/relationships/notesSlide" Target="../notesSlides/notesSlide29.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29.bin"/><Relationship Id="rId4" Type="http://schemas.openxmlformats.org/officeDocument/2006/relationships/notesSlide" Target="../notesSlides/notesSlide3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2.png"/><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notesSlide" Target="../notesSlides/notesSlide3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3.png"/><Relationship Id="rId2" Type="http://schemas.openxmlformats.org/officeDocument/2006/relationships/tags" Target="../tags/tag33.xml"/><Relationship Id="rId1" Type="http://schemas.openxmlformats.org/officeDocument/2006/relationships/vmlDrawing" Target="../drawings/vmlDrawing31.vml"/><Relationship Id="rId6" Type="http://schemas.openxmlformats.org/officeDocument/2006/relationships/image" Target="../media/image10.emf"/><Relationship Id="rId5" Type="http://schemas.openxmlformats.org/officeDocument/2006/relationships/oleObject" Target="../embeddings/oleObject31.bin"/><Relationship Id="rId4" Type="http://schemas.openxmlformats.org/officeDocument/2006/relationships/notesSlide" Target="../notesSlides/notesSlide3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png"/><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image" Target="../media/image10.emf"/><Relationship Id="rId5" Type="http://schemas.openxmlformats.org/officeDocument/2006/relationships/oleObject" Target="../embeddings/oleObject32.bin"/><Relationship Id="rId4" Type="http://schemas.openxmlformats.org/officeDocument/2006/relationships/notesSlide" Target="../notesSlides/notesSlide3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5.png"/><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10.emf"/><Relationship Id="rId5" Type="http://schemas.openxmlformats.org/officeDocument/2006/relationships/oleObject" Target="../embeddings/oleObject33.bin"/><Relationship Id="rId4" Type="http://schemas.openxmlformats.org/officeDocument/2006/relationships/notesSlide" Target="../notesSlides/notesSlide34.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6.png"/><Relationship Id="rId2" Type="http://schemas.openxmlformats.org/officeDocument/2006/relationships/tags" Target="../tags/tag36.xml"/><Relationship Id="rId1" Type="http://schemas.openxmlformats.org/officeDocument/2006/relationships/vmlDrawing" Target="../drawings/vmlDrawing34.vml"/><Relationship Id="rId6" Type="http://schemas.openxmlformats.org/officeDocument/2006/relationships/image" Target="../media/image10.emf"/><Relationship Id="rId5" Type="http://schemas.openxmlformats.org/officeDocument/2006/relationships/oleObject" Target="../embeddings/oleObject34.bin"/><Relationship Id="rId4" Type="http://schemas.openxmlformats.org/officeDocument/2006/relationships/notesSlide" Target="../notesSlides/notesSlide35.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7.png"/><Relationship Id="rId2" Type="http://schemas.openxmlformats.org/officeDocument/2006/relationships/tags" Target="../tags/tag37.xml"/><Relationship Id="rId1" Type="http://schemas.openxmlformats.org/officeDocument/2006/relationships/vmlDrawing" Target="../drawings/vmlDrawing35.vml"/><Relationship Id="rId6" Type="http://schemas.openxmlformats.org/officeDocument/2006/relationships/image" Target="../media/image10.emf"/><Relationship Id="rId5" Type="http://schemas.openxmlformats.org/officeDocument/2006/relationships/oleObject" Target="../embeddings/oleObject35.bin"/><Relationship Id="rId4" Type="http://schemas.openxmlformats.org/officeDocument/2006/relationships/notesSlide" Target="../notesSlides/notesSlide36.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8.png"/><Relationship Id="rId2" Type="http://schemas.openxmlformats.org/officeDocument/2006/relationships/tags" Target="../tags/tag38.xml"/><Relationship Id="rId1" Type="http://schemas.openxmlformats.org/officeDocument/2006/relationships/vmlDrawing" Target="../drawings/vmlDrawing36.vml"/><Relationship Id="rId6" Type="http://schemas.openxmlformats.org/officeDocument/2006/relationships/image" Target="../media/image10.emf"/><Relationship Id="rId5" Type="http://schemas.openxmlformats.org/officeDocument/2006/relationships/oleObject" Target="../embeddings/oleObject36.bin"/><Relationship Id="rId4" Type="http://schemas.openxmlformats.org/officeDocument/2006/relationships/notesSlide" Target="../notesSlides/notesSlide3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9.png"/><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10.emf"/><Relationship Id="rId5" Type="http://schemas.openxmlformats.org/officeDocument/2006/relationships/oleObject" Target="../embeddings/oleObject37.bin"/><Relationship Id="rId4" Type="http://schemas.openxmlformats.org/officeDocument/2006/relationships/notesSlide" Target="../notesSlides/notesSlide3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0.png"/><Relationship Id="rId2" Type="http://schemas.openxmlformats.org/officeDocument/2006/relationships/tags" Target="../tags/tag40.xml"/><Relationship Id="rId1" Type="http://schemas.openxmlformats.org/officeDocument/2006/relationships/vmlDrawing" Target="../drawings/vmlDrawing38.vml"/><Relationship Id="rId6" Type="http://schemas.openxmlformats.org/officeDocument/2006/relationships/image" Target="../media/image10.emf"/><Relationship Id="rId5" Type="http://schemas.openxmlformats.org/officeDocument/2006/relationships/oleObject" Target="../embeddings/oleObject38.bin"/><Relationship Id="rId4" Type="http://schemas.openxmlformats.org/officeDocument/2006/relationships/notesSlide" Target="../notesSlides/notesSlide3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031488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platzhalter 7"/>
          <p:cNvSpPr>
            <a:spLocks noGrp="1"/>
          </p:cNvSpPr>
          <p:nvPr>
            <p:ph type="body" sz="quarter" idx="13"/>
          </p:nvPr>
        </p:nvSpPr>
        <p:spPr>
          <a:xfrm>
            <a:off x="2728478" y="2392243"/>
            <a:ext cx="6380152" cy="902287"/>
          </a:xfrm>
        </p:spPr>
        <p:txBody>
          <a:bodyPr/>
          <a:lstStyle/>
          <a:p>
            <a:r>
              <a:rPr lang="de-DE" sz="4000" b="1" dirty="0">
                <a:solidFill>
                  <a:srgbClr val="505150"/>
                </a:solidFill>
              </a:rPr>
              <a:t>Grundlagen IS-U	</a:t>
            </a:r>
          </a:p>
        </p:txBody>
      </p:sp>
      <p:pic>
        <p:nvPicPr>
          <p:cNvPr id="518169" name="Picture 2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810" b="88264" l="10000" r="78000">
                        <a14:foregroundMark x1="38500" y1="14876" x2="38500" y2="14876"/>
                        <a14:foregroundMark x1="58125" y1="15702" x2="58125" y2="15702"/>
                        <a14:foregroundMark x1="73125" y1="40661" x2="73125" y2="40661"/>
                        <a14:foregroundMark x1="78000" y1="40661" x2="78000" y2="40661"/>
                        <a14:foregroundMark x1="64125" y1="72231" x2="64125" y2="72231"/>
                        <a14:foregroundMark x1="71250" y1="73223" x2="71250" y2="73223"/>
                        <a14:foregroundMark x1="64875" y1="82645" x2="64875" y2="82645"/>
                        <a14:foregroundMark x1="46375" y1="80000" x2="46375" y2="80000"/>
                        <a14:foregroundMark x1="46500" y1="88264" x2="46500" y2="88264"/>
                        <a14:foregroundMark x1="45500" y1="74215" x2="45500" y2="74215"/>
                        <a14:foregroundMark x1="24375" y1="57355" x2="24375" y2="57355"/>
                        <a14:foregroundMark x1="26000" y1="35868" x2="26000" y2="35868"/>
                        <a14:foregroundMark x1="40250" y1="35868" x2="40250" y2="35868"/>
                        <a14:foregroundMark x1="33750" y1="39504" x2="33750" y2="39504"/>
                        <a14:foregroundMark x1="30250" y1="52562" x2="30250" y2="52562"/>
                        <a14:foregroundMark x1="35000" y1="63306" x2="35000" y2="63306"/>
                        <a14:foregroundMark x1="45875" y1="65289" x2="45875" y2="65289"/>
                        <a14:foregroundMark x1="56000" y1="61653" x2="56000" y2="61653"/>
                        <a14:foregroundMark x1="58625" y1="44959" x2="58625" y2="44959"/>
                        <a14:foregroundMark x1="52750" y1="36033" x2="52750" y2="36033"/>
                        <a14:foregroundMark x1="35375" y1="52397" x2="35375" y2="52397"/>
                        <a14:foregroundMark x1="41125" y1="49256" x2="41125" y2="49256"/>
                        <a14:foregroundMark x1="45125" y1="49917" x2="45125" y2="49917"/>
                        <a14:foregroundMark x1="44500" y1="49752" x2="44500" y2="49752"/>
                        <a14:foregroundMark x1="46125" y1="49421" x2="46125" y2="49421"/>
                        <a14:foregroundMark x1="44625" y1="42975" x2="44625" y2="42975"/>
                        <a14:foregroundMark x1="43625" y1="44463" x2="38375" y2="45620"/>
                        <a14:foregroundMark x1="38375" y1="45455" x2="39375" y2="54050"/>
                        <a14:foregroundMark x1="39750" y1="53884" x2="51625" y2="51901"/>
                        <a14:foregroundMark x1="51625" y1="51736" x2="49750" y2="42314"/>
                        <a14:foregroundMark x1="49625" y1="42479" x2="43000" y2="44132"/>
                        <a14:foregroundMark x1="72000" y1="70579" x2="72000" y2="70579"/>
                        <a14:foregroundMark x1="72500" y1="74050" x2="72500" y2="74050"/>
                        <a14:foregroundMark x1="71875" y1="76529" x2="71875" y2="76529"/>
                        <a14:foregroundMark x1="40750" y1="80826" x2="40750" y2="80826"/>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2211700"/>
            <a:ext cx="3665980" cy="27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13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2D4D75A6-B17A-CF40-A833-CBECE2C2781C}" type="slidenum">
              <a:rPr lang="de-DE" smtClean="0"/>
              <a:pPr/>
              <a:t>10</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55" name="Textplatzhalter 8">
            <a:extLst>
              <a:ext uri="{FF2B5EF4-FFF2-40B4-BE49-F238E27FC236}">
                <a16:creationId xmlns:a16="http://schemas.microsoft.com/office/drawing/2014/main" id="{09FA5C46-C2D7-485C-B58A-C5AC61A844A9}"/>
              </a:ext>
            </a:extLst>
          </p:cNvPr>
          <p:cNvSpPr txBox="1">
            <a:spLocks/>
          </p:cNvSpPr>
          <p:nvPr/>
        </p:nvSpPr>
        <p:spPr>
          <a:xfrm>
            <a:off x="4544087" y="1347580"/>
            <a:ext cx="4238666" cy="3306645"/>
          </a:xfrm>
          <a:prstGeom prst="rect">
            <a:avLst/>
          </a:prstGeom>
        </p:spPr>
        <p:txBody>
          <a:bodyPr/>
          <a:lstStyle>
            <a:lvl1pPr marL="170082" indent="-170082" algn="l" defTabSz="864017" rtl="0" eaLnBrk="1" latinLnBrk="0" hangingPunct="1">
              <a:lnSpc>
                <a:spcPct val="100000"/>
              </a:lnSpc>
              <a:spcBef>
                <a:spcPts val="283"/>
              </a:spcBef>
              <a:spcAft>
                <a:spcPts val="0"/>
              </a:spcAft>
              <a:buClr>
                <a:srgbClr val="134F88"/>
              </a:buClr>
              <a:buSzPct val="100000"/>
              <a:buFont typeface="Arial" panose="020B0604020202020204" pitchFamily="34" charset="0"/>
              <a:buChar char="•"/>
              <a:defRPr sz="1512" b="0" i="0" u="none" kern="1200">
                <a:solidFill>
                  <a:srgbClr val="000000">
                    <a:lumMod val="100000"/>
                  </a:srgbClr>
                </a:solidFill>
                <a:latin typeface="Calibri" panose="020F0502020204030204" pitchFamily="34" charset="0"/>
                <a:ea typeface="+mn-ea"/>
                <a:cs typeface="+mn-cs"/>
              </a:defRPr>
            </a:lvl1pPr>
            <a:lvl2pPr marL="649713" indent="-217705" algn="l" defTabSz="864017" rtl="0" eaLnBrk="1" latinLnBrk="0" hangingPunct="1">
              <a:lnSpc>
                <a:spcPct val="100000"/>
              </a:lnSpc>
              <a:spcBef>
                <a:spcPts val="283"/>
              </a:spcBef>
              <a:spcAft>
                <a:spcPts val="0"/>
              </a:spcAft>
              <a:buClr>
                <a:srgbClr val="134F88"/>
              </a:buClr>
              <a:buFont typeface="Arial" panose="020B0604020202020204" pitchFamily="34" charset="0"/>
              <a:buChar char="•"/>
              <a:defRPr sz="1512" b="0" i="0" u="none" kern="1200">
                <a:solidFill>
                  <a:srgbClr val="000000">
                    <a:lumMod val="100000"/>
                  </a:srgbClr>
                </a:solidFill>
                <a:latin typeface="Calibri" panose="020F0502020204030204" pitchFamily="34" charset="0"/>
                <a:ea typeface="+mn-ea"/>
                <a:cs typeface="+mn-cs"/>
              </a:defRPr>
            </a:lvl2pPr>
            <a:lvl3pPr marL="1080021" indent="-216004" algn="l" defTabSz="864017" rtl="0" eaLnBrk="1" latinLnBrk="0" hangingPunct="1">
              <a:lnSpc>
                <a:spcPct val="100000"/>
              </a:lnSpc>
              <a:spcBef>
                <a:spcPts val="283"/>
              </a:spcBef>
              <a:spcAft>
                <a:spcPts val="0"/>
              </a:spcAft>
              <a:buClr>
                <a:srgbClr val="134F88"/>
              </a:buClr>
              <a:buFont typeface="Arial" panose="020B0604020202020204" pitchFamily="34" charset="0"/>
              <a:buChar char="•"/>
              <a:defRPr sz="1512" b="0" i="0" u="none" kern="1200">
                <a:solidFill>
                  <a:srgbClr val="000000">
                    <a:lumMod val="100000"/>
                  </a:srgbClr>
                </a:solidFill>
                <a:latin typeface="Calibri" panose="020F0502020204030204" pitchFamily="34" charset="0"/>
                <a:ea typeface="+mn-ea"/>
                <a:cs typeface="+mn-cs"/>
              </a:defRPr>
            </a:lvl3pPr>
            <a:lvl4pPr marL="1512029" indent="-216004" algn="l" defTabSz="864017" rtl="0" eaLnBrk="1" latinLnBrk="0" hangingPunct="1">
              <a:lnSpc>
                <a:spcPct val="100000"/>
              </a:lnSpc>
              <a:spcBef>
                <a:spcPts val="283"/>
              </a:spcBef>
              <a:spcAft>
                <a:spcPts val="0"/>
              </a:spcAft>
              <a:buClr>
                <a:srgbClr val="134F88"/>
              </a:buClr>
              <a:buFont typeface="Arial" panose="020B0604020202020204" pitchFamily="34" charset="0"/>
              <a:buChar char="•"/>
              <a:defRPr sz="1512" b="0" i="0" u="none" kern="1200">
                <a:solidFill>
                  <a:srgbClr val="000000">
                    <a:lumMod val="100000"/>
                  </a:srgbClr>
                </a:solidFill>
                <a:latin typeface="Calibri" panose="020F0502020204030204" pitchFamily="34" charset="0"/>
                <a:ea typeface="+mn-ea"/>
                <a:cs typeface="+mn-cs"/>
              </a:defRPr>
            </a:lvl4pPr>
            <a:lvl5pPr marL="1944037" indent="-216004" algn="l" defTabSz="864017" rtl="0" eaLnBrk="1" latinLnBrk="0" hangingPunct="1">
              <a:lnSpc>
                <a:spcPct val="100000"/>
              </a:lnSpc>
              <a:spcBef>
                <a:spcPts val="283"/>
              </a:spcBef>
              <a:spcAft>
                <a:spcPts val="0"/>
              </a:spcAft>
              <a:buClr>
                <a:srgbClr val="134F88"/>
              </a:buClr>
              <a:buFont typeface="Arial" panose="020B0604020202020204" pitchFamily="34" charset="0"/>
              <a:buChar char="•"/>
              <a:defRPr sz="1512" b="0" i="0" u="none" kern="1200">
                <a:solidFill>
                  <a:srgbClr val="000000">
                    <a:lumMod val="100000"/>
                  </a:srgbClr>
                </a:solidFill>
                <a:latin typeface="Calibri" panose="020F0502020204030204" pitchFamily="34" charset="0"/>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gn="ctr">
              <a:buFont typeface="Arial" panose="020B0604020202020204" pitchFamily="34" charset="0"/>
              <a:buNone/>
            </a:pPr>
            <a:endParaRPr lang="de-DE" sz="1600" b="1" dirty="0"/>
          </a:p>
          <a:p>
            <a:endParaRPr lang="de-DE" sz="1600" dirty="0"/>
          </a:p>
          <a:p>
            <a:pPr marL="0" indent="0">
              <a:buClr>
                <a:srgbClr val="F1CA00"/>
              </a:buClr>
              <a:buNone/>
            </a:pPr>
            <a:r>
              <a:rPr lang="de-DE" sz="1600" dirty="0"/>
              <a:t>Die politische Regionalstruktur wird über die postalische Regionalstruktur mit den Adressen der Anschlussobjekte verknüpft. </a:t>
            </a:r>
          </a:p>
          <a:p>
            <a:pPr marL="0" indent="0">
              <a:buClr>
                <a:srgbClr val="F1CA00"/>
              </a:buClr>
              <a:buNone/>
            </a:pPr>
            <a:r>
              <a:rPr lang="de-DE" sz="1600" dirty="0"/>
              <a:t>Dabei werden bei Orten und Straßen (bzw. Straßenabschnitten) die zugeordneten Elemente der politischen Regionalstruktur abgelegt.</a:t>
            </a:r>
          </a:p>
        </p:txBody>
      </p:sp>
      <p:sp>
        <p:nvSpPr>
          <p:cNvPr id="56" name="Rechteck 21">
            <a:extLst>
              <a:ext uri="{FF2B5EF4-FFF2-40B4-BE49-F238E27FC236}">
                <a16:creationId xmlns:a16="http://schemas.microsoft.com/office/drawing/2014/main" id="{97AC0EDA-703C-4C11-97A6-A567DCE95BF5}"/>
              </a:ext>
            </a:extLst>
          </p:cNvPr>
          <p:cNvSpPr/>
          <p:nvPr/>
        </p:nvSpPr>
        <p:spPr>
          <a:xfrm>
            <a:off x="539440" y="1193934"/>
            <a:ext cx="3096430" cy="1508105"/>
          </a:xfrm>
          <a:prstGeom prst="rect">
            <a:avLst/>
          </a:prstGeom>
        </p:spPr>
        <p:txBody>
          <a:bodyPr wrap="square">
            <a:spAutoFit/>
          </a:bodyPr>
          <a:lstStyle/>
          <a:p>
            <a:pPr algn="ctr"/>
            <a:r>
              <a:rPr lang="de-DE" sz="1600" b="1" dirty="0"/>
              <a:t>Postalische Regionalstruktur</a:t>
            </a:r>
          </a:p>
          <a:p>
            <a:pPr algn="ctr"/>
            <a:endParaRPr lang="de-DE" sz="1600" dirty="0"/>
          </a:p>
          <a:p>
            <a:r>
              <a:rPr lang="de-DE" sz="1200" dirty="0"/>
              <a:t>Wesentliche Elemente sind Orte und Straßen mit ihren Straßenabschnitten. Zusätzlich können Ortsteile und Postfachschränke abgebildet und zu jedem Objekt die Postleitzahl abgelegt werden.</a:t>
            </a:r>
          </a:p>
        </p:txBody>
      </p:sp>
      <p:cxnSp>
        <p:nvCxnSpPr>
          <p:cNvPr id="57" name="Gerader Verbinder 29">
            <a:extLst>
              <a:ext uri="{FF2B5EF4-FFF2-40B4-BE49-F238E27FC236}">
                <a16:creationId xmlns:a16="http://schemas.microsoft.com/office/drawing/2014/main" id="{E2BCBB5E-4A1B-4C2A-8FC9-CD3F85147FE2}"/>
              </a:ext>
            </a:extLst>
          </p:cNvPr>
          <p:cNvCxnSpPr>
            <a:cxnSpLocks/>
          </p:cNvCxnSpPr>
          <p:nvPr/>
        </p:nvCxnSpPr>
        <p:spPr>
          <a:xfrm flipH="1">
            <a:off x="827480" y="2847257"/>
            <a:ext cx="2481779" cy="0"/>
          </a:xfrm>
          <a:prstGeom prst="line">
            <a:avLst/>
          </a:prstGeom>
          <a:solidFill>
            <a:srgbClr val="F1CA00"/>
          </a:solidFill>
          <a:ln w="19050" cap="flat" cmpd="sng" algn="ctr">
            <a:solidFill>
              <a:srgbClr val="F1CA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hteck 30">
            <a:extLst>
              <a:ext uri="{FF2B5EF4-FFF2-40B4-BE49-F238E27FC236}">
                <a16:creationId xmlns:a16="http://schemas.microsoft.com/office/drawing/2014/main" id="{8ED0D8A1-86BA-4C9E-91E5-88DF968519B9}"/>
              </a:ext>
            </a:extLst>
          </p:cNvPr>
          <p:cNvSpPr/>
          <p:nvPr/>
        </p:nvSpPr>
        <p:spPr>
          <a:xfrm>
            <a:off x="539440" y="3261519"/>
            <a:ext cx="3096430" cy="1138773"/>
          </a:xfrm>
          <a:prstGeom prst="rect">
            <a:avLst/>
          </a:prstGeom>
        </p:spPr>
        <p:txBody>
          <a:bodyPr wrap="square">
            <a:spAutoFit/>
          </a:bodyPr>
          <a:lstStyle/>
          <a:p>
            <a:pPr algn="ctr"/>
            <a:r>
              <a:rPr lang="de-DE" sz="1600" b="1" dirty="0"/>
              <a:t>Politische Regionalstruktur</a:t>
            </a:r>
          </a:p>
          <a:p>
            <a:pPr algn="ctr"/>
            <a:endParaRPr lang="de-DE" sz="1600" dirty="0"/>
          </a:p>
          <a:p>
            <a:r>
              <a:rPr lang="de-DE" sz="1200" dirty="0"/>
              <a:t>Im Gegensatz zur postalischen Regionalstruktur können Sie die politische Regionalstruktur frei definieren. </a:t>
            </a:r>
          </a:p>
        </p:txBody>
      </p:sp>
      <p:sp>
        <p:nvSpPr>
          <p:cNvPr id="59" name="Eingekerbter Richtungspfeil 17">
            <a:extLst>
              <a:ext uri="{FF2B5EF4-FFF2-40B4-BE49-F238E27FC236}">
                <a16:creationId xmlns:a16="http://schemas.microsoft.com/office/drawing/2014/main" id="{E0125A51-F410-4394-B01F-C14F9053E470}"/>
              </a:ext>
            </a:extLst>
          </p:cNvPr>
          <p:cNvSpPr>
            <a:spLocks noChangeAspect="1"/>
          </p:cNvSpPr>
          <p:nvPr>
            <p:custDataLst>
              <p:tags r:id="rId1"/>
            </p:custDataLst>
          </p:nvPr>
        </p:nvSpPr>
        <p:spPr bwMode="auto">
          <a:xfrm>
            <a:off x="3779890" y="1193934"/>
            <a:ext cx="598575" cy="3306645"/>
          </a:xfrm>
          <a:prstGeom prst="chevron">
            <a:avLst>
              <a:gd name="adj" fmla="val 86306"/>
            </a:avLst>
          </a:prstGeom>
          <a:solidFill>
            <a:srgbClr val="F1CA00"/>
          </a:solidFill>
          <a:ln w="11430" cap="flat" cmpd="sng" algn="ctr">
            <a:solidFill>
              <a:srgbClr val="F1CA00"/>
            </a:solidFill>
            <a:prstDash val="solid"/>
            <a:miter lim="800000"/>
            <a:headEnd type="none" w="med" len="med"/>
            <a:tailEnd type="none" w="med" len="med"/>
          </a:ln>
          <a:effectLst/>
        </p:spPr>
        <p:txBody>
          <a:bodyPr lIns="116124" tIns="58062" rIns="116124" bIns="58062" anchor="ctr"/>
          <a:lstStyle/>
          <a:p>
            <a:pPr algn="ctr" defTabSz="967710">
              <a:spcBef>
                <a:spcPct val="0"/>
              </a:spcBef>
              <a:spcAft>
                <a:spcPct val="0"/>
              </a:spcAft>
              <a:defRPr/>
            </a:pPr>
            <a:endParaRPr lang="en-AU" sz="1693"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32475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Postalische Regionalstruktur</a:t>
            </a:r>
          </a:p>
        </p:txBody>
      </p:sp>
      <p:sp>
        <p:nvSpPr>
          <p:cNvPr id="3" name="Inhaltsplatzhalter 2"/>
          <p:cNvSpPr>
            <a:spLocks noGrp="1"/>
          </p:cNvSpPr>
          <p:nvPr>
            <p:ph sz="half" idx="1"/>
          </p:nvPr>
        </p:nvSpPr>
        <p:spPr>
          <a:xfrm>
            <a:off x="539440" y="1613269"/>
            <a:ext cx="6408890" cy="3042608"/>
          </a:xfrm>
        </p:spPr>
        <p:txBody>
          <a:bodyPr>
            <a:normAutofit fontScale="70000" lnSpcReduction="20000"/>
          </a:bodyPr>
          <a:lstStyle/>
          <a:p>
            <a:r>
              <a:rPr lang="de-DE" sz="2000" dirty="0"/>
              <a:t>vorgegebene Hierarchieebenen</a:t>
            </a:r>
          </a:p>
          <a:p>
            <a:r>
              <a:rPr lang="de-DE" sz="2000" dirty="0"/>
              <a:t>Die Daten werden mittels der Post-CD in das System eingelesen. </a:t>
            </a:r>
          </a:p>
          <a:p>
            <a:r>
              <a:rPr lang="de-DE" sz="2000" dirty="0"/>
              <a:t>Aufgrund der zentralen Ablage der Orts- und Straßennamen und der zugeordneten Postleitzahlen in der postalischen Regionalstruktur sind richtige Schreibweise und korrekter Aufbau von Adressen sichergestellt. Die Eingabe der Adressen wird außerdem durch länderspezifische Algorithmen erleichtert. So reicht z.B. in den Niederlanden die Eingabe von Postleitzahl und Hausnummer, um eine Adresse vollständig zu spezifizieren. In Deutschland kann in vielen Fällen aus dem Ort direkt die Postleitzahl ermittelt werden. </a:t>
            </a:r>
          </a:p>
          <a:p>
            <a:r>
              <a:rPr lang="de-DE" sz="2000" dirty="0"/>
              <a:t>die abrechnungsrelevante Daten wie Temperaturgebiet, Luftdruckgebiet, Brennwertbezirk und Ableseeinheiten können zu Orten und Straßen in der Postalische Regionalstruktur abgelegt werden</a:t>
            </a:r>
          </a:p>
          <a:p>
            <a:r>
              <a:rPr lang="de-DE" sz="2000" dirty="0"/>
              <a:t>in der Tabelle V_005_B kann man die Adressprüfung aktivieren, in dem man den </a:t>
            </a:r>
            <a:r>
              <a:rPr lang="de-DE" sz="2000" dirty="0" err="1"/>
              <a:t>Flag</a:t>
            </a:r>
            <a:r>
              <a:rPr lang="de-DE" sz="2000" dirty="0"/>
              <a:t> in der “Ortsdatei aktiv” und “PLZ auf Straßenebene” auf aktiv setzt.</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11</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6304" y="1281662"/>
            <a:ext cx="1409015" cy="301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7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Politische Regionalstruktur</a:t>
            </a:r>
          </a:p>
        </p:txBody>
      </p:sp>
      <p:sp>
        <p:nvSpPr>
          <p:cNvPr id="3" name="Inhaltsplatzhalter 2"/>
          <p:cNvSpPr>
            <a:spLocks noGrp="1"/>
          </p:cNvSpPr>
          <p:nvPr>
            <p:ph sz="half" idx="1"/>
          </p:nvPr>
        </p:nvSpPr>
        <p:spPr>
          <a:xfrm>
            <a:off x="539440" y="1613269"/>
            <a:ext cx="4320600" cy="3042608"/>
          </a:xfrm>
        </p:spPr>
        <p:txBody>
          <a:bodyPr>
            <a:normAutofit/>
          </a:bodyPr>
          <a:lstStyle/>
          <a:p>
            <a:r>
              <a:rPr lang="de-DE" sz="2000" dirty="0"/>
              <a:t>Beliebige Unterteilung der postalischen Regionalstruktur</a:t>
            </a:r>
          </a:p>
          <a:p>
            <a:r>
              <a:rPr lang="de-DE" sz="2000" dirty="0" err="1"/>
              <a:t>I.d.R</a:t>
            </a:r>
            <a:r>
              <a:rPr lang="de-DE" sz="2000" dirty="0"/>
              <a:t> hierarchisch nach </a:t>
            </a:r>
          </a:p>
          <a:p>
            <a:pPr marL="25200" indent="0">
              <a:buNone/>
            </a:pPr>
            <a:r>
              <a:rPr lang="de-DE" sz="2000" dirty="0"/>
              <a:t>	Bundesland -&gt; Regierungsbezirk -&gt; 	Landkreis -&gt; Gemeinde</a:t>
            </a:r>
          </a:p>
          <a:p>
            <a:r>
              <a:rPr lang="de-DE" sz="2000" dirty="0"/>
              <a:t>Z.B. Zuordnung zur Ermittlung von Tarifgebieten Profilzuordnungen etc.</a:t>
            </a:r>
            <a:endParaRPr lang="en-US" sz="2000" dirty="0"/>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12</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20" y="1275570"/>
            <a:ext cx="420719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97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2</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a:bodyPr>
          <a:lstStyle/>
          <a:p>
            <a:r>
              <a:rPr lang="de-DE" sz="4000" dirty="0"/>
              <a:t>Login in SAP IS-U</a:t>
            </a:r>
          </a:p>
        </p:txBody>
      </p:sp>
      <p:sp>
        <p:nvSpPr>
          <p:cNvPr id="2" name="Textfeld 1"/>
          <p:cNvSpPr txBox="1"/>
          <p:nvPr/>
        </p:nvSpPr>
        <p:spPr>
          <a:xfrm>
            <a:off x="2637126" y="3479430"/>
            <a:ext cx="3499676" cy="923330"/>
          </a:xfrm>
          <a:prstGeom prst="rect">
            <a:avLst/>
          </a:prstGeom>
          <a:noFill/>
        </p:spPr>
        <p:txBody>
          <a:bodyPr wrap="none" rtlCol="0">
            <a:spAutoFit/>
          </a:bodyPr>
          <a:lstStyle/>
          <a:p>
            <a:pPr marL="285750" indent="-285750">
              <a:buFont typeface="Arial" panose="020B0604020202020204" pitchFamily="34" charset="0"/>
              <a:buChar char="•"/>
            </a:pPr>
            <a:r>
              <a:rPr lang="de-DE" dirty="0"/>
              <a:t>E4U Systemlandschaft</a:t>
            </a:r>
          </a:p>
          <a:p>
            <a:pPr marL="285750" indent="-285750">
              <a:buFont typeface="Arial" panose="020B0604020202020204" pitchFamily="34" charset="0"/>
              <a:buChar char="•"/>
            </a:pPr>
            <a:r>
              <a:rPr lang="de-DE" dirty="0"/>
              <a:t>Login-Daten und Login</a:t>
            </a:r>
          </a:p>
          <a:p>
            <a:pPr marL="285750" indent="-285750">
              <a:buFont typeface="Arial" panose="020B0604020202020204" pitchFamily="34" charset="0"/>
              <a:buChar char="•"/>
            </a:pPr>
            <a:r>
              <a:rPr lang="de-DE" dirty="0"/>
              <a:t>Hilfreiche Grundeinstellungen</a:t>
            </a:r>
          </a:p>
        </p:txBody>
      </p:sp>
      <p:sp>
        <p:nvSpPr>
          <p:cNvPr id="3" name="Fußzeilenplatzhalter 2"/>
          <p:cNvSpPr>
            <a:spLocks noGrp="1"/>
          </p:cNvSpPr>
          <p:nvPr>
            <p:ph type="ftr" sz="quarter" idx="15"/>
          </p:nvPr>
        </p:nvSpPr>
        <p:spPr/>
        <p:txBody>
          <a:bodyPr/>
          <a:lstStyle/>
          <a:p>
            <a:r>
              <a:rPr lang="de-DE" spc="90"/>
              <a:t>Schulung Grundlagen IS-U</a:t>
            </a:r>
            <a:endParaRPr lang="de-DE" spc="9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13</a:t>
            </a:fld>
            <a:endParaRPr lang="de-DE" dirty="0"/>
          </a:p>
        </p:txBody>
      </p:sp>
    </p:spTree>
    <p:extLst>
      <p:ext uri="{BB962C8B-B14F-4D97-AF65-F5344CB8AC3E}">
        <p14:creationId xmlns:p14="http://schemas.microsoft.com/office/powerpoint/2010/main" val="7218209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E4U Systemlandschaft</a:t>
            </a:r>
          </a:p>
        </p:txBody>
      </p:sp>
      <p:sp>
        <p:nvSpPr>
          <p:cNvPr id="3" name="Inhaltsplatzhalter 2"/>
          <p:cNvSpPr>
            <a:spLocks noGrp="1"/>
          </p:cNvSpPr>
          <p:nvPr>
            <p:ph sz="half" idx="1"/>
          </p:nvPr>
        </p:nvSpPr>
        <p:spPr/>
        <p:txBody>
          <a:bodyPr/>
          <a:lstStyle/>
          <a:p>
            <a:endParaRPr lang="de-DE"/>
          </a:p>
        </p:txBody>
      </p:sp>
      <p:sp>
        <p:nvSpPr>
          <p:cNvPr id="4" name="Foliennummernplatzhalter 3"/>
          <p:cNvSpPr>
            <a:spLocks noGrp="1"/>
          </p:cNvSpPr>
          <p:nvPr>
            <p:ph type="sldNum" sz="quarter" idx="4"/>
          </p:nvPr>
        </p:nvSpPr>
        <p:spPr/>
        <p:txBody>
          <a:bodyPr/>
          <a:lstStyle/>
          <a:p>
            <a:fld id="{2D4D75A6-B17A-CF40-A833-CBECE2C2781C}" type="slidenum">
              <a:rPr lang="de-DE" smtClean="0"/>
              <a:pPr/>
              <a:t>14</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884" y="1378324"/>
            <a:ext cx="6266720" cy="306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30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Login-Daten und Login</a:t>
            </a:r>
          </a:p>
        </p:txBody>
      </p:sp>
      <p:sp>
        <p:nvSpPr>
          <p:cNvPr id="3" name="Inhaltsplatzhalter 2"/>
          <p:cNvSpPr>
            <a:spLocks noGrp="1"/>
          </p:cNvSpPr>
          <p:nvPr>
            <p:ph sz="half" idx="1"/>
          </p:nvPr>
        </p:nvSpPr>
        <p:spPr/>
        <p:txBody>
          <a:bodyPr/>
          <a:lstStyle/>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15</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377" y="1707630"/>
            <a:ext cx="3960478" cy="278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84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18784478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p:txBody>
          <a:bodyPr/>
          <a:lstStyle/>
          <a:p>
            <a:r>
              <a:rPr lang="de-DE" b="1" dirty="0"/>
              <a:t>Hilfreiche Grundeinstellungen</a:t>
            </a:r>
          </a:p>
        </p:txBody>
      </p:sp>
      <p:sp>
        <p:nvSpPr>
          <p:cNvPr id="3" name="Inhaltsplatzhalter 2"/>
          <p:cNvSpPr>
            <a:spLocks noGrp="1"/>
          </p:cNvSpPr>
          <p:nvPr>
            <p:ph sz="half" idx="1"/>
          </p:nvPr>
        </p:nvSpPr>
        <p:spPr>
          <a:xfrm>
            <a:off x="3707880" y="1613269"/>
            <a:ext cx="4896680" cy="3042608"/>
          </a:xfrm>
        </p:spPr>
        <p:txBody>
          <a:bodyPr/>
          <a:lstStyle/>
          <a:p>
            <a:pPr marL="25200" indent="0">
              <a:buNone/>
            </a:pPr>
            <a:r>
              <a:rPr lang="de-DE" sz="1400" b="1" dirty="0"/>
              <a:t>Anzeige technischer Namen</a:t>
            </a:r>
          </a:p>
          <a:p>
            <a:pPr marL="25200" indent="0">
              <a:buNone/>
            </a:pPr>
            <a:r>
              <a:rPr lang="de-DE" sz="1400" dirty="0"/>
              <a:t>	Rechtsklick im SAP Menü </a:t>
            </a:r>
            <a:r>
              <a:rPr lang="de-DE" sz="1400" dirty="0">
                <a:sym typeface="Wingdings" panose="05000000000000000000" pitchFamily="2" charset="2"/>
              </a:rPr>
              <a:t> Einstellungen </a:t>
            </a:r>
          </a:p>
          <a:p>
            <a:pPr marL="25200" indent="0">
              <a:buNone/>
            </a:pPr>
            <a:r>
              <a:rPr lang="de-DE" sz="1400" dirty="0">
                <a:sym typeface="Wingdings" panose="05000000000000000000" pitchFamily="2" charset="2"/>
              </a:rPr>
              <a:t>					  Technische Namen anzeigen</a:t>
            </a:r>
          </a:p>
          <a:p>
            <a:pPr marL="25200" indent="0">
              <a:buNone/>
            </a:pPr>
            <a:r>
              <a:rPr lang="de-DE" sz="1400" dirty="0"/>
              <a:t>So lassen sich die Transaktionen besser lernen.</a:t>
            </a:r>
          </a:p>
        </p:txBody>
      </p:sp>
      <p:sp>
        <p:nvSpPr>
          <p:cNvPr id="4" name="Foliennummernplatzhalter 3"/>
          <p:cNvSpPr>
            <a:spLocks noGrp="1"/>
          </p:cNvSpPr>
          <p:nvPr>
            <p:ph type="sldNum" sz="quarter" idx="4"/>
          </p:nvPr>
        </p:nvSpPr>
        <p:spPr/>
        <p:txBody>
          <a:bodyPr/>
          <a:lstStyle/>
          <a:p>
            <a:fld id="{2D4D75A6-B17A-CF40-A833-CBECE2C2781C}" type="slidenum">
              <a:rPr lang="de-DE" smtClean="0"/>
              <a:pPr/>
              <a:t>16</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2736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1697" r="34547" b="44080"/>
          <a:stretch/>
        </p:blipFill>
        <p:spPr bwMode="auto">
          <a:xfrm>
            <a:off x="324657" y="1591821"/>
            <a:ext cx="3283043" cy="231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7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20" y="3147830"/>
            <a:ext cx="1728240" cy="1213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hteck 7"/>
          <p:cNvSpPr/>
          <p:nvPr/>
        </p:nvSpPr>
        <p:spPr>
          <a:xfrm>
            <a:off x="2051650" y="2931800"/>
            <a:ext cx="1080150" cy="144020"/>
          </a:xfrm>
          <a:prstGeom prst="rect">
            <a:avLst/>
          </a:prstGeom>
          <a:noFill/>
          <a:ln>
            <a:solidFill>
              <a:srgbClr val="FFD5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2736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2264" y="3186113"/>
            <a:ext cx="29718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228230" y="3905969"/>
            <a:ext cx="504070" cy="508869"/>
          </a:xfrm>
          <a:prstGeom prst="rect">
            <a:avLst/>
          </a:prstGeom>
          <a:noFill/>
          <a:ln>
            <a:solidFill>
              <a:srgbClr val="FFD5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 name="Gewinkelte Verbindung 11"/>
          <p:cNvCxnSpPr>
            <a:stCxn id="8" idx="2"/>
          </p:cNvCxnSpPr>
          <p:nvPr/>
        </p:nvCxnSpPr>
        <p:spPr>
          <a:xfrm rot="16200000" flipH="1">
            <a:off x="2594297" y="3073247"/>
            <a:ext cx="678951" cy="684095"/>
          </a:xfrm>
          <a:prstGeom prst="bentConnector2">
            <a:avLst/>
          </a:prstGeom>
          <a:ln>
            <a:solidFill>
              <a:srgbClr val="FFD521"/>
            </a:solidFill>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a:stCxn id="527362" idx="3"/>
          </p:cNvCxnSpPr>
          <p:nvPr/>
        </p:nvCxnSpPr>
        <p:spPr>
          <a:xfrm>
            <a:off x="5004060" y="3754772"/>
            <a:ext cx="1008140" cy="329188"/>
          </a:xfrm>
          <a:prstGeom prst="straightConnector1">
            <a:avLst/>
          </a:prstGeom>
          <a:ln>
            <a:solidFill>
              <a:srgbClr val="FFD52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838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788521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475264" y="956851"/>
            <a:ext cx="4896680" cy="3042608"/>
          </a:xfrm>
        </p:spPr>
        <p:txBody>
          <a:bodyPr/>
          <a:lstStyle/>
          <a:p>
            <a:pPr marL="25200" indent="0">
              <a:buNone/>
            </a:pPr>
            <a:r>
              <a:rPr lang="de-DE" sz="1400" b="1" dirty="0"/>
              <a:t>Anpassung der Farbe, Schrift und Schriftgröße</a:t>
            </a:r>
          </a:p>
          <a:p>
            <a:pPr marL="25200" indent="0">
              <a:buNone/>
            </a:pPr>
            <a:r>
              <a:rPr lang="de-DE" sz="1400" dirty="0"/>
              <a:t>	Klick auf ICON für „Lokales Layout anpassen“</a:t>
            </a:r>
          </a:p>
          <a:p>
            <a:pPr marL="25200" indent="0">
              <a:buNone/>
            </a:pPr>
            <a:r>
              <a:rPr lang="de-DE" sz="1400" dirty="0"/>
              <a:t>	</a:t>
            </a:r>
            <a:r>
              <a:rPr lang="de-DE" sz="1400" dirty="0">
                <a:sym typeface="Wingdings" panose="05000000000000000000" pitchFamily="2" charset="2"/>
              </a:rPr>
              <a:t> Optionen</a:t>
            </a:r>
            <a:endParaRPr lang="de-DE" sz="1400" dirty="0"/>
          </a:p>
          <a:p>
            <a:pPr marL="25200" indent="0">
              <a:buNone/>
            </a:pPr>
            <a:r>
              <a:rPr lang="de-DE" sz="1400" dirty="0"/>
              <a:t>		z.B. Farben definieren:</a:t>
            </a:r>
          </a:p>
          <a:p>
            <a:pPr marL="25200" indent="0">
              <a:buNone/>
            </a:pPr>
            <a:r>
              <a:rPr lang="de-DE" sz="1400" dirty="0"/>
              <a:t>		Meistens ist man in mehreren Mandanten </a:t>
            </a:r>
          </a:p>
          <a:p>
            <a:pPr marL="25200" indent="0">
              <a:buNone/>
            </a:pPr>
            <a:r>
              <a:rPr lang="de-DE" sz="1400" dirty="0"/>
              <a:t>		beim Kunden angemeldet. Um hier nicht</a:t>
            </a:r>
          </a:p>
          <a:p>
            <a:pPr marL="25200" indent="0">
              <a:buNone/>
            </a:pPr>
            <a:r>
              <a:rPr lang="de-DE" sz="1400" dirty="0"/>
              <a:t>		die </a:t>
            </a:r>
            <a:r>
              <a:rPr lang="de-DE" sz="1400" dirty="0" err="1"/>
              <a:t>Liefer</a:t>
            </a:r>
            <a:r>
              <a:rPr lang="de-DE" sz="1400" dirty="0"/>
              <a:t> – und Netzseite durcheinander-</a:t>
            </a:r>
          </a:p>
          <a:p>
            <a:pPr marL="25200" indent="0">
              <a:buNone/>
            </a:pPr>
            <a:r>
              <a:rPr lang="de-DE" sz="1400" dirty="0"/>
              <a:t>		zubringen, färben viele Berater die Anzeige </a:t>
            </a:r>
          </a:p>
          <a:p>
            <a:pPr marL="25200" indent="0">
              <a:buNone/>
            </a:pPr>
            <a:r>
              <a:rPr lang="de-DE" sz="1400" dirty="0"/>
              <a:t>		um. </a:t>
            </a:r>
          </a:p>
          <a:p>
            <a:pPr marL="25200" indent="0">
              <a:buNone/>
            </a:pPr>
            <a:r>
              <a:rPr lang="de-DE" sz="1400" dirty="0"/>
              <a:t>Hinweis: </a:t>
            </a:r>
          </a:p>
          <a:p>
            <a:pPr marL="25200" indent="0">
              <a:buNone/>
            </a:pPr>
            <a:r>
              <a:rPr lang="de-DE" sz="1400" dirty="0"/>
              <a:t>Die Änderungen treten erst beim nächsten Login in Kraft. </a:t>
            </a:r>
          </a:p>
        </p:txBody>
      </p:sp>
      <p:sp>
        <p:nvSpPr>
          <p:cNvPr id="4" name="Foliennummernplatzhalter 3"/>
          <p:cNvSpPr>
            <a:spLocks noGrp="1"/>
          </p:cNvSpPr>
          <p:nvPr>
            <p:ph type="sldNum" sz="quarter" idx="4"/>
          </p:nvPr>
        </p:nvSpPr>
        <p:spPr/>
        <p:txBody>
          <a:bodyPr/>
          <a:lstStyle/>
          <a:p>
            <a:fld id="{2D4D75A6-B17A-CF40-A833-CBECE2C2781C}" type="slidenum">
              <a:rPr lang="de-DE" smtClean="0"/>
              <a:pPr/>
              <a:t>17</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28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1131550"/>
            <a:ext cx="4123570" cy="74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7740440" y="1275570"/>
            <a:ext cx="216030" cy="230357"/>
          </a:xfrm>
          <a:prstGeom prst="rect">
            <a:avLst/>
          </a:prstGeom>
          <a:noFill/>
          <a:ln>
            <a:solidFill>
              <a:srgbClr val="FFD5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28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10" y="1931166"/>
            <a:ext cx="2967975" cy="207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38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440" y="1923660"/>
            <a:ext cx="936130" cy="6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38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440" y="2629079"/>
            <a:ext cx="936130" cy="64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39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0440" y="3347616"/>
            <a:ext cx="955131" cy="65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39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440" y="4049080"/>
            <a:ext cx="936130" cy="63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3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751777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475264" y="956851"/>
            <a:ext cx="4896680" cy="3042608"/>
          </a:xfrm>
        </p:spPr>
        <p:txBody>
          <a:bodyPr/>
          <a:lstStyle/>
          <a:p>
            <a:pPr marL="25200" indent="0">
              <a:buNone/>
            </a:pPr>
            <a:r>
              <a:rPr lang="de-DE" sz="1400" b="1" dirty="0"/>
              <a:t>Favoriten</a:t>
            </a:r>
          </a:p>
          <a:p>
            <a:pPr marL="25200" indent="0">
              <a:buNone/>
            </a:pPr>
            <a:r>
              <a:rPr lang="de-DE" sz="1400" dirty="0"/>
              <a:t>Um sich nicht immer durch den SAP </a:t>
            </a:r>
            <a:r>
              <a:rPr lang="de-DE" sz="1400" dirty="0" err="1"/>
              <a:t>Menübaum</a:t>
            </a:r>
            <a:r>
              <a:rPr lang="de-DE" sz="1400" dirty="0"/>
              <a:t> zu Navigieren, ist es hilfreich sich Transaktionen, welche man häufig verwendet, als Favorit zu speichern. </a:t>
            </a:r>
          </a:p>
          <a:p>
            <a:pPr marL="25200" indent="0">
              <a:buNone/>
            </a:pPr>
            <a:r>
              <a:rPr lang="de-DE" sz="1400" u="sng" dirty="0"/>
              <a:t>Das ist über 2 Wege möglich: </a:t>
            </a:r>
          </a:p>
          <a:p>
            <a:pPr marL="368100" indent="-342900">
              <a:buAutoNum type="arabicParenBoth"/>
            </a:pPr>
            <a:r>
              <a:rPr lang="de-DE" sz="1400" dirty="0"/>
              <a:t>Rechtsklick auf gewünschte Transaktion </a:t>
            </a:r>
            <a:r>
              <a:rPr lang="de-DE" sz="1400" dirty="0">
                <a:sym typeface="Wingdings" panose="05000000000000000000" pitchFamily="2" charset="2"/>
              </a:rPr>
              <a:t> Zu den Favoriten hinzufügen</a:t>
            </a:r>
          </a:p>
          <a:p>
            <a:pPr marL="368100" indent="-342900">
              <a:buAutoNum type="arabicParenBoth"/>
            </a:pPr>
            <a:r>
              <a:rPr lang="de-DE" sz="1400" dirty="0">
                <a:sym typeface="Wingdings" panose="05000000000000000000" pitchFamily="2" charset="2"/>
              </a:rPr>
              <a:t>Favoriten  Transaktion einfügen</a:t>
            </a:r>
          </a:p>
          <a:p>
            <a:pPr marL="25200" indent="0">
              <a:buNone/>
            </a:pPr>
            <a:r>
              <a:rPr lang="de-DE" sz="1400" dirty="0">
                <a:sym typeface="Wingdings" panose="05000000000000000000" pitchFamily="2" charset="2"/>
              </a:rPr>
              <a:t>	Hier kann man auch Ordner einfügen um seine </a:t>
            </a:r>
          </a:p>
          <a:p>
            <a:pPr marL="25200" indent="0">
              <a:buNone/>
            </a:pPr>
            <a:r>
              <a:rPr lang="de-DE" sz="1400" dirty="0">
                <a:sym typeface="Wingdings" panose="05000000000000000000" pitchFamily="2" charset="2"/>
              </a:rPr>
              <a:t>	Favoriten besser zu strukturieren, sollte man</a:t>
            </a:r>
          </a:p>
          <a:p>
            <a:pPr marL="25200" indent="0">
              <a:buNone/>
            </a:pPr>
            <a:r>
              <a:rPr lang="de-DE" sz="1400" dirty="0">
                <a:sym typeface="Wingdings" panose="05000000000000000000" pitchFamily="2" charset="2"/>
              </a:rPr>
              <a:t>	viele Favoriten haben sowie auch die Reihenfolge</a:t>
            </a:r>
          </a:p>
          <a:p>
            <a:pPr marL="25200" indent="0">
              <a:buNone/>
            </a:pPr>
            <a:r>
              <a:rPr lang="de-DE" sz="1400" dirty="0">
                <a:sym typeface="Wingdings" panose="05000000000000000000" pitchFamily="2" charset="2"/>
              </a:rPr>
              <a:t>	ändern. </a:t>
            </a:r>
          </a:p>
          <a:p>
            <a:pPr marL="368100" indent="-342900">
              <a:buAutoNum type="arabicParenBoth"/>
            </a:pPr>
            <a:endParaRPr lang="de-DE" sz="14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18</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294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1917" t="3117" r="42078" b="40615"/>
          <a:stretch/>
        </p:blipFill>
        <p:spPr bwMode="auto">
          <a:xfrm>
            <a:off x="5165399" y="661806"/>
            <a:ext cx="2775602" cy="241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9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5399" y="3116065"/>
            <a:ext cx="3050774" cy="51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941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41709" r="39236" b="74323"/>
          <a:stretch/>
        </p:blipFill>
        <p:spPr bwMode="auto">
          <a:xfrm>
            <a:off x="5165399" y="3756935"/>
            <a:ext cx="2594920" cy="104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34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646827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p:txBody>
          <a:bodyPr/>
          <a:lstStyle/>
          <a:p>
            <a:r>
              <a:rPr lang="de-DE" b="1" dirty="0"/>
              <a:t>Nützliche Transaktionscodes</a:t>
            </a:r>
          </a:p>
        </p:txBody>
      </p:sp>
      <p:sp>
        <p:nvSpPr>
          <p:cNvPr id="3" name="Inhaltsplatzhalter 2"/>
          <p:cNvSpPr>
            <a:spLocks noGrp="1"/>
          </p:cNvSpPr>
          <p:nvPr>
            <p:ph sz="half" idx="1"/>
          </p:nvPr>
        </p:nvSpPr>
        <p:spPr>
          <a:xfrm>
            <a:off x="3707880" y="1613269"/>
            <a:ext cx="4896680" cy="3042608"/>
          </a:xfrm>
        </p:spPr>
        <p:txBody>
          <a:bodyPr/>
          <a:lstStyle/>
          <a:p>
            <a:r>
              <a:rPr lang="en-GB" sz="1400" b="1" dirty="0"/>
              <a:t>/o </a:t>
            </a:r>
            <a:r>
              <a:rPr lang="en-GB" sz="1400" dirty="0"/>
              <a:t>= </a:t>
            </a:r>
            <a:r>
              <a:rPr lang="en-GB" sz="1400" dirty="0" err="1"/>
              <a:t>öffne</a:t>
            </a:r>
            <a:r>
              <a:rPr lang="en-GB" sz="1400" dirty="0"/>
              <a:t> </a:t>
            </a:r>
            <a:r>
              <a:rPr lang="en-GB" sz="1400" dirty="0" err="1"/>
              <a:t>neuen</a:t>
            </a:r>
            <a:r>
              <a:rPr lang="en-GB" sz="1400" dirty="0"/>
              <a:t> Modus</a:t>
            </a:r>
          </a:p>
          <a:p>
            <a:pPr marL="25200" indent="0">
              <a:buNone/>
            </a:pPr>
            <a:r>
              <a:rPr lang="en-GB" sz="1400" dirty="0"/>
              <a:t>	</a:t>
            </a:r>
            <a:r>
              <a:rPr lang="en-GB" sz="1400" dirty="0" err="1"/>
              <a:t>Als</a:t>
            </a:r>
            <a:r>
              <a:rPr lang="en-GB" sz="1400" dirty="0"/>
              <a:t> </a:t>
            </a:r>
            <a:r>
              <a:rPr lang="en-GB" sz="1400" dirty="0" err="1"/>
              <a:t>Präfix</a:t>
            </a:r>
            <a:r>
              <a:rPr lang="en-GB" sz="1400" dirty="0"/>
              <a:t>: </a:t>
            </a:r>
            <a:r>
              <a:rPr lang="en-GB" sz="1400" dirty="0" err="1"/>
              <a:t>starte</a:t>
            </a:r>
            <a:r>
              <a:rPr lang="en-GB" sz="1400" dirty="0"/>
              <a:t> </a:t>
            </a:r>
            <a:r>
              <a:rPr lang="en-GB" sz="1400" dirty="0" err="1"/>
              <a:t>Transaktion</a:t>
            </a:r>
            <a:r>
              <a:rPr lang="en-GB" sz="1400" dirty="0"/>
              <a:t> in </a:t>
            </a:r>
            <a:r>
              <a:rPr lang="en-GB" sz="1400" dirty="0" err="1"/>
              <a:t>neuem</a:t>
            </a:r>
            <a:r>
              <a:rPr lang="en-GB" sz="1400" dirty="0"/>
              <a:t> Modus</a:t>
            </a:r>
          </a:p>
          <a:p>
            <a:r>
              <a:rPr lang="en-GB" sz="1400" b="1" dirty="0"/>
              <a:t>/n </a:t>
            </a:r>
            <a:r>
              <a:rPr lang="en-GB" sz="1400" dirty="0"/>
              <a:t>= </a:t>
            </a:r>
            <a:r>
              <a:rPr lang="en-GB" sz="1400" dirty="0" err="1"/>
              <a:t>gehe</a:t>
            </a:r>
            <a:r>
              <a:rPr lang="en-GB" sz="1400" dirty="0"/>
              <a:t> </a:t>
            </a:r>
            <a:r>
              <a:rPr lang="en-GB" sz="1400" dirty="0" err="1"/>
              <a:t>zurück</a:t>
            </a:r>
            <a:r>
              <a:rPr lang="en-GB" sz="1400" dirty="0"/>
              <a:t> </a:t>
            </a:r>
            <a:r>
              <a:rPr lang="en-GB" sz="1400" dirty="0" err="1"/>
              <a:t>zu</a:t>
            </a:r>
            <a:r>
              <a:rPr lang="en-GB" sz="1400" dirty="0"/>
              <a:t> SAP Easy Access</a:t>
            </a:r>
          </a:p>
          <a:p>
            <a:pPr marL="25200" indent="0">
              <a:buNone/>
            </a:pPr>
            <a:r>
              <a:rPr lang="en-GB" sz="1400" dirty="0"/>
              <a:t>	</a:t>
            </a:r>
            <a:r>
              <a:rPr lang="en-GB" sz="1400" dirty="0" err="1"/>
              <a:t>Als</a:t>
            </a:r>
            <a:r>
              <a:rPr lang="en-GB" sz="1400" dirty="0"/>
              <a:t> </a:t>
            </a:r>
            <a:r>
              <a:rPr lang="en-GB" sz="1400" dirty="0" err="1"/>
              <a:t>Präfix</a:t>
            </a:r>
            <a:r>
              <a:rPr lang="en-GB" sz="1400" dirty="0"/>
              <a:t>: </a:t>
            </a:r>
            <a:r>
              <a:rPr lang="en-GB" sz="1400" dirty="0" err="1"/>
              <a:t>starte</a:t>
            </a:r>
            <a:r>
              <a:rPr lang="en-GB" sz="1400" dirty="0"/>
              <a:t> </a:t>
            </a:r>
            <a:r>
              <a:rPr lang="en-GB" sz="1400" dirty="0" err="1"/>
              <a:t>Transaktion</a:t>
            </a:r>
            <a:r>
              <a:rPr lang="en-GB" sz="1400" dirty="0"/>
              <a:t> </a:t>
            </a:r>
            <a:r>
              <a:rPr lang="en-GB" sz="1400" dirty="0" err="1"/>
              <a:t>im</a:t>
            </a:r>
            <a:r>
              <a:rPr lang="en-GB" sz="1400" dirty="0"/>
              <a:t> </a:t>
            </a:r>
            <a:r>
              <a:rPr lang="en-GB" sz="1400" dirty="0" err="1"/>
              <a:t>selben</a:t>
            </a:r>
            <a:r>
              <a:rPr lang="en-GB" sz="1400" dirty="0"/>
              <a:t> Modus</a:t>
            </a:r>
          </a:p>
          <a:p>
            <a:r>
              <a:rPr lang="en-GB" sz="1400" b="1" dirty="0"/>
              <a:t>/</a:t>
            </a:r>
            <a:r>
              <a:rPr lang="en-GB" sz="1400" b="1" dirty="0" err="1"/>
              <a:t>i</a:t>
            </a:r>
            <a:r>
              <a:rPr lang="en-GB" sz="1400" b="1" dirty="0"/>
              <a:t> </a:t>
            </a:r>
            <a:r>
              <a:rPr lang="en-GB" sz="1400" dirty="0"/>
              <a:t>= </a:t>
            </a:r>
            <a:r>
              <a:rPr lang="en-GB" sz="1400" dirty="0" err="1"/>
              <a:t>schließe</a:t>
            </a:r>
            <a:r>
              <a:rPr lang="en-GB" sz="1400" dirty="0"/>
              <a:t> </a:t>
            </a:r>
            <a:r>
              <a:rPr lang="en-GB" sz="1400" dirty="0" err="1"/>
              <a:t>aktuellen</a:t>
            </a:r>
            <a:r>
              <a:rPr lang="en-GB" sz="1400" dirty="0"/>
              <a:t> Modus </a:t>
            </a:r>
          </a:p>
          <a:p>
            <a:pPr marL="25200" indent="0">
              <a:buNone/>
            </a:pPr>
            <a:r>
              <a:rPr lang="en-GB" sz="1400" dirty="0"/>
              <a:t>	(</a:t>
            </a:r>
            <a:r>
              <a:rPr lang="en-GB" sz="1400" dirty="0" err="1"/>
              <a:t>Aufpassen</a:t>
            </a:r>
            <a:r>
              <a:rPr lang="en-GB" sz="1400" dirty="0"/>
              <a:t>! War die </a:t>
            </a:r>
            <a:r>
              <a:rPr lang="en-GB" sz="1400" dirty="0" err="1"/>
              <a:t>laufende</a:t>
            </a:r>
            <a:r>
              <a:rPr lang="en-GB" sz="1400" dirty="0"/>
              <a:t> </a:t>
            </a:r>
            <a:r>
              <a:rPr lang="en-GB" sz="1400" dirty="0" err="1"/>
              <a:t>Transaktion</a:t>
            </a:r>
            <a:r>
              <a:rPr lang="en-GB" sz="1400" dirty="0"/>
              <a:t> </a:t>
            </a:r>
            <a:r>
              <a:rPr lang="en-GB" sz="1400" dirty="0" err="1"/>
              <a:t>schon</a:t>
            </a:r>
            <a:r>
              <a:rPr lang="en-GB" sz="1400" dirty="0"/>
              <a:t> </a:t>
            </a:r>
            <a:r>
              <a:rPr lang="en-GB" sz="1400" dirty="0" err="1"/>
              <a:t>beendet</a:t>
            </a:r>
            <a:r>
              <a:rPr lang="en-GB" sz="1400" dirty="0"/>
              <a:t> 	</a:t>
            </a:r>
            <a:r>
              <a:rPr lang="en-GB" sz="1400" dirty="0" err="1"/>
              <a:t>oder</a:t>
            </a:r>
            <a:r>
              <a:rPr lang="en-GB" sz="1400" dirty="0"/>
              <a:t> </a:t>
            </a:r>
            <a:r>
              <a:rPr lang="en-GB" sz="1400" dirty="0" err="1"/>
              <a:t>sollte</a:t>
            </a:r>
            <a:r>
              <a:rPr lang="en-GB" sz="1400" dirty="0"/>
              <a:t> </a:t>
            </a:r>
            <a:r>
              <a:rPr lang="en-GB" sz="1400" dirty="0" err="1"/>
              <a:t>ich</a:t>
            </a:r>
            <a:r>
              <a:rPr lang="en-GB" sz="1400" dirty="0"/>
              <a:t> den Modus </a:t>
            </a:r>
            <a:r>
              <a:rPr lang="en-GB" sz="1400" dirty="0" err="1"/>
              <a:t>lieber</a:t>
            </a:r>
            <a:r>
              <a:rPr lang="en-GB" sz="1400" dirty="0"/>
              <a:t> </a:t>
            </a:r>
            <a:r>
              <a:rPr lang="en-GB" sz="1400" dirty="0" err="1"/>
              <a:t>offen</a:t>
            </a:r>
            <a:r>
              <a:rPr lang="en-GB" sz="1400" dirty="0"/>
              <a:t> </a:t>
            </a:r>
            <a:r>
              <a:rPr lang="en-GB" sz="1400" dirty="0" err="1"/>
              <a:t>lassen</a:t>
            </a:r>
            <a:r>
              <a:rPr lang="en-GB" sz="1400" dirty="0"/>
              <a:t>?)</a:t>
            </a:r>
          </a:p>
          <a:p>
            <a:r>
              <a:rPr lang="en-GB" sz="1400" b="1" dirty="0"/>
              <a:t>/</a:t>
            </a:r>
            <a:r>
              <a:rPr lang="en-GB" sz="1400" b="1" dirty="0" err="1"/>
              <a:t>nex</a:t>
            </a:r>
            <a:r>
              <a:rPr lang="en-GB" sz="1400" dirty="0"/>
              <a:t> = </a:t>
            </a:r>
            <a:r>
              <a:rPr lang="en-GB" sz="1400" dirty="0" err="1"/>
              <a:t>schließe</a:t>
            </a:r>
            <a:r>
              <a:rPr lang="en-GB" sz="1400" dirty="0"/>
              <a:t> </a:t>
            </a:r>
            <a:r>
              <a:rPr lang="en-GB" sz="1400" dirty="0" err="1"/>
              <a:t>alle</a:t>
            </a:r>
            <a:r>
              <a:rPr lang="en-GB" sz="1400" dirty="0"/>
              <a:t> Modi =&gt; </a:t>
            </a:r>
            <a:r>
              <a:rPr lang="en-GB" sz="1400" dirty="0" err="1"/>
              <a:t>verlasse</a:t>
            </a:r>
            <a:r>
              <a:rPr lang="en-GB" sz="1400" dirty="0"/>
              <a:t> System </a:t>
            </a:r>
          </a:p>
          <a:p>
            <a:pPr marL="25200" indent="0">
              <a:buNone/>
            </a:pPr>
            <a:r>
              <a:rPr lang="en-GB" sz="1400" dirty="0"/>
              <a:t>	(</a:t>
            </a:r>
            <a:r>
              <a:rPr lang="en-GB" sz="1400" dirty="0" err="1"/>
              <a:t>Aufpassen</a:t>
            </a:r>
            <a:r>
              <a:rPr lang="en-GB" sz="1400" dirty="0"/>
              <a:t>! </a:t>
            </a:r>
            <a:r>
              <a:rPr lang="en-GB" sz="1400" dirty="0" err="1"/>
              <a:t>Hier</a:t>
            </a:r>
            <a:r>
              <a:rPr lang="en-GB" sz="1400" dirty="0"/>
              <a:t> </a:t>
            </a:r>
            <a:r>
              <a:rPr lang="en-GB" sz="1400" dirty="0" err="1"/>
              <a:t>wird</a:t>
            </a:r>
            <a:r>
              <a:rPr lang="en-GB" sz="1400" dirty="0"/>
              <a:t> </a:t>
            </a:r>
            <a:r>
              <a:rPr lang="en-GB" sz="1400" dirty="0" err="1"/>
              <a:t>nicht</a:t>
            </a:r>
            <a:r>
              <a:rPr lang="en-GB" sz="1400" dirty="0"/>
              <a:t> </a:t>
            </a:r>
            <a:r>
              <a:rPr lang="en-GB" sz="1400" dirty="0" err="1"/>
              <a:t>nochmal</a:t>
            </a:r>
            <a:r>
              <a:rPr lang="en-GB" sz="1400" dirty="0"/>
              <a:t> </a:t>
            </a:r>
            <a:r>
              <a:rPr lang="en-GB" sz="1400" dirty="0" err="1"/>
              <a:t>gefragt</a:t>
            </a:r>
            <a:r>
              <a:rPr lang="en-GB" sz="1400" dirty="0"/>
              <a:t>, </a:t>
            </a:r>
            <a:r>
              <a:rPr lang="en-GB" sz="1400" dirty="0" err="1"/>
              <a:t>ob</a:t>
            </a:r>
            <a:r>
              <a:rPr lang="en-GB" sz="1400" dirty="0"/>
              <a:t> 	</a:t>
            </a:r>
            <a:r>
              <a:rPr lang="en-GB" sz="1400" dirty="0" err="1"/>
              <a:t>gespeichert</a:t>
            </a:r>
            <a:r>
              <a:rPr lang="en-GB" sz="1400" dirty="0"/>
              <a:t> </a:t>
            </a:r>
            <a:r>
              <a:rPr lang="en-GB" sz="1400" dirty="0" err="1"/>
              <a:t>wrden</a:t>
            </a:r>
            <a:r>
              <a:rPr lang="en-GB" sz="1400" dirty="0"/>
              <a:t> </a:t>
            </a:r>
            <a:r>
              <a:rPr lang="en-GB" sz="1400" dirty="0" err="1"/>
              <a:t>soll</a:t>
            </a:r>
            <a:r>
              <a:rPr lang="en-GB" sz="1400" dirty="0"/>
              <a:t>!)</a:t>
            </a:r>
          </a:p>
        </p:txBody>
      </p:sp>
      <p:sp>
        <p:nvSpPr>
          <p:cNvPr id="4" name="Foliennummernplatzhalter 3"/>
          <p:cNvSpPr>
            <a:spLocks noGrp="1"/>
          </p:cNvSpPr>
          <p:nvPr>
            <p:ph type="sldNum" sz="quarter" idx="4"/>
          </p:nvPr>
        </p:nvSpPr>
        <p:spPr/>
        <p:txBody>
          <a:bodyPr/>
          <a:lstStyle/>
          <a:p>
            <a:fld id="{2D4D75A6-B17A-CF40-A833-CBECE2C2781C}" type="slidenum">
              <a:rPr lang="de-DE" smtClean="0"/>
              <a:pPr/>
              <a:t>19</a:t>
            </a:fld>
            <a:endParaRPr lang="de-DE" dirty="0"/>
          </a:p>
        </p:txBody>
      </p:sp>
      <p:sp>
        <p:nvSpPr>
          <p:cNvPr id="5" name="Textplatzhalter 4"/>
          <p:cNvSpPr>
            <a:spLocks noGrp="1"/>
          </p:cNvSpPr>
          <p:nvPr>
            <p:ph type="body" sz="quarter" idx="15"/>
          </p:nvPr>
        </p:nvSpPr>
        <p:spPr/>
        <p:txBody>
          <a:bodyPr/>
          <a:lstStyle/>
          <a:p>
            <a:r>
              <a:rPr lang="de-DE" dirty="0"/>
              <a:t>Login in SAP IS-U</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63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90" y="1613269"/>
            <a:ext cx="20288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490" y="2575940"/>
            <a:ext cx="24574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0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490" y="3795920"/>
            <a:ext cx="2095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0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Inhaltsplatzhalter 2"/>
          <p:cNvSpPr>
            <a:spLocks noGrp="1"/>
          </p:cNvSpPr>
          <p:nvPr>
            <p:ph idx="1"/>
          </p:nvPr>
        </p:nvSpPr>
        <p:spPr/>
        <p:txBody>
          <a:bodyPr/>
          <a:lstStyle/>
          <a:p>
            <a:r>
              <a:rPr lang="de-DE" dirty="0"/>
              <a:t>Grundbegriffe und Zusammenhänge</a:t>
            </a:r>
          </a:p>
          <a:p>
            <a:r>
              <a:rPr lang="de-DE" dirty="0"/>
              <a:t>Login in SAP IS-U</a:t>
            </a:r>
          </a:p>
          <a:p>
            <a:r>
              <a:rPr lang="de-DE" dirty="0"/>
              <a:t>Das IS-U Haus </a:t>
            </a:r>
          </a:p>
          <a:p>
            <a:r>
              <a:rPr lang="de-DE" dirty="0"/>
              <a:t>CIC und Kundenservice</a:t>
            </a:r>
          </a:p>
          <a:p>
            <a:r>
              <a:rPr lang="de-DE" dirty="0"/>
              <a:t>Gerätewesen</a:t>
            </a:r>
          </a:p>
          <a:p>
            <a:r>
              <a:rPr lang="de-DE" dirty="0"/>
              <a:t>Abrechnung/Fakturierung</a:t>
            </a:r>
          </a:p>
        </p:txBody>
      </p:sp>
      <p:sp>
        <p:nvSpPr>
          <p:cNvPr id="4" name="Fußzeilenplatzhalter 3"/>
          <p:cNvSpPr>
            <a:spLocks noGrp="1"/>
          </p:cNvSpPr>
          <p:nvPr>
            <p:ph type="ftr" sz="quarter" idx="10"/>
          </p:nvPr>
        </p:nvSpPr>
        <p:spPr/>
        <p:txBody>
          <a:bodyPr/>
          <a:lstStyle/>
          <a:p>
            <a:r>
              <a:rPr lang="de-DE" spc="90"/>
              <a:t>Schulung Grundlagen IS-U</a:t>
            </a:r>
            <a:endParaRPr lang="de-DE" spc="90" dirty="0"/>
          </a:p>
        </p:txBody>
      </p:sp>
      <p:sp>
        <p:nvSpPr>
          <p:cNvPr id="5" name="Foliennummernplatzhalter 4"/>
          <p:cNvSpPr>
            <a:spLocks noGrp="1"/>
          </p:cNvSpPr>
          <p:nvPr>
            <p:ph type="sldNum" sz="quarter" idx="4"/>
          </p:nvPr>
        </p:nvSpPr>
        <p:spPr/>
        <p:txBody>
          <a:bodyPr/>
          <a:lstStyle/>
          <a:p>
            <a:fld id="{2D4D75A6-B17A-CF40-A833-CBECE2C2781C}" type="slidenum">
              <a:rPr lang="de-DE" smtClean="0"/>
              <a:pPr/>
              <a:t>2</a:t>
            </a:fld>
            <a:endParaRPr lang="de-DE" dirty="0"/>
          </a:p>
        </p:txBody>
      </p:sp>
    </p:spTree>
    <p:extLst>
      <p:ext uri="{BB962C8B-B14F-4D97-AF65-F5344CB8AC3E}">
        <p14:creationId xmlns:p14="http://schemas.microsoft.com/office/powerpoint/2010/main" val="765137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3</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lnSpcReduction="10000"/>
          </a:bodyPr>
          <a:lstStyle/>
          <a:p>
            <a:r>
              <a:rPr lang="de-DE" sz="4000" dirty="0"/>
              <a:t>Das IS-U Haus / Stammdatenmodell</a:t>
            </a:r>
          </a:p>
        </p:txBody>
      </p:sp>
      <p:sp>
        <p:nvSpPr>
          <p:cNvPr id="2" name="Textfeld 1"/>
          <p:cNvSpPr txBox="1"/>
          <p:nvPr/>
        </p:nvSpPr>
        <p:spPr>
          <a:xfrm>
            <a:off x="2637126" y="3479430"/>
            <a:ext cx="3435556" cy="1477328"/>
          </a:xfrm>
          <a:prstGeom prst="rect">
            <a:avLst/>
          </a:prstGeom>
          <a:noFill/>
        </p:spPr>
        <p:txBody>
          <a:bodyPr wrap="none" rtlCol="0">
            <a:spAutoFit/>
          </a:bodyPr>
          <a:lstStyle/>
          <a:p>
            <a:pPr marL="285750" indent="-285750">
              <a:buFont typeface="Arial" panose="020B0604020202020204" pitchFamily="34" charset="0"/>
              <a:buChar char="•"/>
            </a:pPr>
            <a:r>
              <a:rPr lang="de-DE" dirty="0"/>
              <a:t>Allgemeiner Überblick</a:t>
            </a:r>
          </a:p>
          <a:p>
            <a:pPr marL="285750" indent="-285750">
              <a:buFont typeface="Arial" panose="020B0604020202020204" pitchFamily="34" charset="0"/>
              <a:buChar char="•"/>
            </a:pPr>
            <a:r>
              <a:rPr lang="de-DE" dirty="0"/>
              <a:t>Kaufmännische Stammdaten</a:t>
            </a:r>
          </a:p>
          <a:p>
            <a:pPr marL="285750" indent="-285750">
              <a:buFont typeface="Arial" panose="020B0604020202020204" pitchFamily="34" charset="0"/>
              <a:buChar char="•"/>
            </a:pPr>
            <a:r>
              <a:rPr lang="de-DE" dirty="0"/>
              <a:t>Technische Stammdaten</a:t>
            </a:r>
          </a:p>
          <a:p>
            <a:pPr marL="285750" indent="-285750">
              <a:buFont typeface="Arial" panose="020B0604020202020204" pitchFamily="34" charset="0"/>
              <a:buChar char="•"/>
            </a:pPr>
            <a:r>
              <a:rPr lang="de-DE" dirty="0"/>
              <a:t>Stammdaten Deregulierung</a:t>
            </a:r>
          </a:p>
          <a:p>
            <a:pPr marL="285750" indent="-285750">
              <a:buFont typeface="Arial" panose="020B0604020202020204" pitchFamily="34" charset="0"/>
              <a:buChar char="•"/>
            </a:pPr>
            <a:endParaRPr lang="de-DE" dirty="0"/>
          </a:p>
        </p:txBody>
      </p:sp>
      <p:sp>
        <p:nvSpPr>
          <p:cNvPr id="4" name="Fußzeilenplatzhalter 3"/>
          <p:cNvSpPr>
            <a:spLocks noGrp="1"/>
          </p:cNvSpPr>
          <p:nvPr>
            <p:ph type="ftr" sz="quarter" idx="15"/>
          </p:nvPr>
        </p:nvSpPr>
        <p:spPr/>
        <p:txBody>
          <a:bodyPr/>
          <a:lstStyle/>
          <a:p>
            <a:r>
              <a:rPr lang="de-DE" spc="90"/>
              <a:t>Schulung Grundlagen IS-U</a:t>
            </a:r>
            <a:endParaRPr lang="de-DE" spc="90" dirty="0"/>
          </a:p>
        </p:txBody>
      </p:sp>
      <p:sp>
        <p:nvSpPr>
          <p:cNvPr id="8" name="Foliennummernplatzhalter 7"/>
          <p:cNvSpPr>
            <a:spLocks noGrp="1"/>
          </p:cNvSpPr>
          <p:nvPr>
            <p:ph type="sldNum" sz="quarter" idx="4"/>
          </p:nvPr>
        </p:nvSpPr>
        <p:spPr/>
        <p:txBody>
          <a:bodyPr/>
          <a:lstStyle/>
          <a:p>
            <a:fld id="{2D4D75A6-B17A-CF40-A833-CBECE2C2781C}" type="slidenum">
              <a:rPr lang="de-DE" smtClean="0"/>
              <a:pPr/>
              <a:t>20</a:t>
            </a:fld>
            <a:endParaRPr lang="de-DE" dirty="0"/>
          </a:p>
        </p:txBody>
      </p:sp>
    </p:spTree>
    <p:extLst>
      <p:ext uri="{BB962C8B-B14F-4D97-AF65-F5344CB8AC3E}">
        <p14:creationId xmlns:p14="http://schemas.microsoft.com/office/powerpoint/2010/main" val="31575367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ormAutofit fontScale="90000"/>
          </a:bodyPr>
          <a:lstStyle/>
          <a:p>
            <a:r>
              <a:rPr lang="de-DE" dirty="0"/>
              <a:t>Allgemeiner Überblick</a:t>
            </a:r>
            <a:endParaRPr lang="en-US" dirty="0"/>
          </a:p>
        </p:txBody>
      </p:sp>
      <p:sp>
        <p:nvSpPr>
          <p:cNvPr id="5" name="Foliennummernplatzhalter 4"/>
          <p:cNvSpPr>
            <a:spLocks noGrp="1"/>
          </p:cNvSpPr>
          <p:nvPr>
            <p:ph type="sldNum" sz="quarter" idx="16"/>
          </p:nvPr>
        </p:nvSpPr>
        <p:spPr/>
        <p:txBody>
          <a:bodyPr/>
          <a:lstStyle/>
          <a:p>
            <a:fld id="{AAA68C59-BE69-4A80-A8FE-5D90FCEA56DB}" type="slidenum">
              <a:rPr lang="de-DE" smtClean="0"/>
              <a:pPr/>
              <a:t>21</a:t>
            </a:fld>
            <a:endParaRPr lang="de-DE"/>
          </a:p>
        </p:txBody>
      </p:sp>
      <p:sp>
        <p:nvSpPr>
          <p:cNvPr id="9" name="Inhaltsplatzhalter 10"/>
          <p:cNvSpPr>
            <a:spLocks noGrp="1"/>
          </p:cNvSpPr>
          <p:nvPr>
            <p:ph sz="half" idx="1"/>
          </p:nvPr>
        </p:nvSpPr>
        <p:spPr>
          <a:xfrm>
            <a:off x="3829051" y="1546123"/>
            <a:ext cx="4991100" cy="3123690"/>
          </a:xfrm>
        </p:spPr>
        <p:txBody>
          <a:bodyPr>
            <a:normAutofit/>
          </a:bodyPr>
          <a:lstStyle/>
          <a:p>
            <a:pPr marL="25200" indent="0">
              <a:lnSpc>
                <a:spcPct val="100000"/>
              </a:lnSpc>
              <a:buNone/>
            </a:pPr>
            <a:r>
              <a:rPr lang="de-DE" sz="1600" b="1" dirty="0"/>
              <a:t>Rollenmodell für die Marktkommunikation</a:t>
            </a:r>
          </a:p>
          <a:p>
            <a:pPr lvl="1"/>
            <a:r>
              <a:rPr lang="de-DE" sz="1600" dirty="0"/>
              <a:t>Neues Dokument zum Rollenmodell</a:t>
            </a:r>
          </a:p>
          <a:p>
            <a:pPr lvl="1"/>
            <a:r>
              <a:rPr lang="de-DE" sz="1600" dirty="0"/>
              <a:t>Übergreifendes Verständnis der verschiedenen Gesetze, Verordnungen, Regularien etc. </a:t>
            </a:r>
          </a:p>
          <a:p>
            <a:pPr lvl="1"/>
            <a:r>
              <a:rPr lang="de-DE" sz="1600" dirty="0"/>
              <a:t>Einheitliche Begriffsklärung: Schafft eine </a:t>
            </a:r>
            <a:r>
              <a:rPr lang="de-DE" sz="1600" b="1" dirty="0"/>
              <a:t>interpretationsfreie Basis</a:t>
            </a:r>
            <a:r>
              <a:rPr lang="de-DE" sz="1600" dirty="0"/>
              <a:t> für die Marktprozessen und Datenformaten. </a:t>
            </a:r>
          </a:p>
          <a:p>
            <a:pPr lvl="1"/>
            <a:r>
              <a:rPr lang="de-DE" sz="1600" dirty="0"/>
              <a:t>Definiert </a:t>
            </a:r>
            <a:r>
              <a:rPr lang="de-DE" sz="1600" b="1" dirty="0"/>
              <a:t>Rollen, Objekte und Gebiete </a:t>
            </a:r>
            <a:r>
              <a:rPr lang="de-DE" sz="1600" dirty="0"/>
              <a:t>und</a:t>
            </a:r>
            <a:r>
              <a:rPr lang="de-DE" sz="1600" b="1" dirty="0"/>
              <a:t> deren Beziehungen</a:t>
            </a:r>
          </a:p>
          <a:p>
            <a:pPr lvl="1"/>
            <a:r>
              <a:rPr lang="de-DE" sz="1600" dirty="0"/>
              <a:t>keine Prozessbeschreibung oder Datenaustausch</a:t>
            </a:r>
          </a:p>
          <a:p>
            <a:pPr>
              <a:lnSpc>
                <a:spcPct val="100000"/>
              </a:lnSpc>
            </a:pPr>
            <a:endParaRPr lang="de-DE" sz="1600" dirty="0"/>
          </a:p>
        </p:txBody>
      </p:sp>
      <p:sp>
        <p:nvSpPr>
          <p:cNvPr id="10" name="Textplatzhalter 8"/>
          <p:cNvSpPr>
            <a:spLocks noGrp="1"/>
          </p:cNvSpPr>
          <p:nvPr>
            <p:ph type="body" sz="quarter" idx="13"/>
          </p:nvPr>
        </p:nvSpPr>
        <p:spPr>
          <a:xfrm>
            <a:off x="381001" y="879534"/>
            <a:ext cx="5968998" cy="425953"/>
          </a:xfrm>
        </p:spPr>
        <p:txBody>
          <a:bodyPr>
            <a:normAutofit fontScale="92500" lnSpcReduction="10000"/>
          </a:bodyPr>
          <a:lstStyle/>
          <a:p>
            <a:r>
              <a:rPr lang="de-DE" sz="2400" dirty="0"/>
              <a:t>Neue Anwendungshilfe zum Rollenmodell</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343" y="1546123"/>
            <a:ext cx="2512533" cy="3123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764331" y="4554397"/>
            <a:ext cx="928459" cy="230832"/>
          </a:xfrm>
          <a:prstGeom prst="rect">
            <a:avLst/>
          </a:prstGeom>
          <a:noFill/>
        </p:spPr>
        <p:txBody>
          <a:bodyPr wrap="none" rtlCol="0">
            <a:spAutoFit/>
          </a:bodyPr>
          <a:lstStyle/>
          <a:p>
            <a:r>
              <a:rPr lang="de-DE" sz="900" dirty="0"/>
              <a:t>Quelle: </a:t>
            </a:r>
            <a:r>
              <a:rPr lang="de-DE" sz="900" dirty="0">
                <a:hlinkClick r:id="rId4"/>
              </a:rPr>
              <a:t>BDEW</a:t>
            </a:r>
            <a:endParaRPr lang="de-DE" sz="900" dirty="0"/>
          </a:p>
        </p:txBody>
      </p:sp>
      <p:sp>
        <p:nvSpPr>
          <p:cNvPr id="3" name="Fußzeilenplatzhalter 2"/>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375417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1954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normAutofit fontScale="90000"/>
          </a:bodyPr>
          <a:lstStyle/>
          <a:p>
            <a:r>
              <a:rPr lang="de-DE" dirty="0"/>
              <a:t>Allgemeiner Überblick</a:t>
            </a:r>
            <a:endParaRPr lang="en-US" dirty="0"/>
          </a:p>
        </p:txBody>
      </p:sp>
      <p:sp>
        <p:nvSpPr>
          <p:cNvPr id="5" name="Foliennummernplatzhalter 4"/>
          <p:cNvSpPr>
            <a:spLocks noGrp="1"/>
          </p:cNvSpPr>
          <p:nvPr>
            <p:ph type="sldNum" sz="quarter" idx="16"/>
          </p:nvPr>
        </p:nvSpPr>
        <p:spPr/>
        <p:txBody>
          <a:bodyPr/>
          <a:lstStyle/>
          <a:p>
            <a:fld id="{AAA68C59-BE69-4A80-A8FE-5D90FCEA56DB}" type="slidenum">
              <a:rPr lang="de-DE" smtClean="0"/>
              <a:t>22</a:t>
            </a:fld>
            <a:endParaRPr lang="de-DE"/>
          </a:p>
        </p:txBody>
      </p:sp>
      <p:sp>
        <p:nvSpPr>
          <p:cNvPr id="8" name="Textplatzhalter 9"/>
          <p:cNvSpPr txBox="1">
            <a:spLocks/>
          </p:cNvSpPr>
          <p:nvPr/>
        </p:nvSpPr>
        <p:spPr>
          <a:xfrm>
            <a:off x="311946" y="1041375"/>
            <a:ext cx="3467944" cy="2030560"/>
          </a:xfrm>
          <a:prstGeom prst="rect">
            <a:avLst/>
          </a:prstGeom>
        </p:spPr>
        <p:txBody>
          <a:bodyPr vert="horz" lIns="91440" tIns="45720" rIns="91440" bIns="45720" rtlCol="0">
            <a:noAutofit/>
          </a:bodyPr>
          <a:lstStyle>
            <a:lvl1pPr marL="25200" indent="0" algn="l" defTabSz="914400" rtl="0" eaLnBrk="1" latinLnBrk="0" hangingPunct="1">
              <a:spcBef>
                <a:spcPct val="20000"/>
              </a:spcBef>
              <a:buFont typeface="Arial" panose="020B0604020202020204" pitchFamily="34" charset="0"/>
              <a:buNone/>
              <a:defRPr sz="2900" b="1" i="0" kern="1200" spc="80" baseline="0">
                <a:solidFill>
                  <a:schemeClr val="tx1"/>
                </a:solidFill>
                <a:latin typeface="Gill Sans"/>
                <a:ea typeface="+mn-ea"/>
                <a:cs typeface="Gill San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5600" indent="-320400" defTabSz="457200">
              <a:spcBef>
                <a:spcPts val="1000"/>
              </a:spcBef>
              <a:buSzPct val="100000"/>
              <a:buBlip>
                <a:blip r:embed="rId6"/>
              </a:buBlip>
            </a:pPr>
            <a:r>
              <a:rPr lang="de-DE" sz="1400" b="0" kern="0" dirty="0">
                <a:solidFill>
                  <a:srgbClr val="000000"/>
                </a:solidFill>
                <a:latin typeface="Calibri" pitchFamily="34" charset="0"/>
                <a:cs typeface="Calibri" pitchFamily="34" charset="0"/>
              </a:rPr>
              <a:t>Einführung neuer fachlicher Bezeichnungen von </a:t>
            </a:r>
            <a:r>
              <a:rPr lang="de-DE" sz="1400" kern="0" dirty="0">
                <a:solidFill>
                  <a:srgbClr val="000000"/>
                </a:solidFill>
                <a:latin typeface="Calibri" pitchFamily="34" charset="0"/>
                <a:cs typeface="Calibri" pitchFamily="34" charset="0"/>
              </a:rPr>
              <a:t>Markt- und Messlokation (</a:t>
            </a:r>
            <a:r>
              <a:rPr lang="de-DE" sz="1400" kern="0" dirty="0" err="1">
                <a:solidFill>
                  <a:srgbClr val="000000"/>
                </a:solidFill>
                <a:latin typeface="Calibri" pitchFamily="34" charset="0"/>
                <a:cs typeface="Calibri" pitchFamily="34" charset="0"/>
              </a:rPr>
              <a:t>MaLo</a:t>
            </a:r>
            <a:r>
              <a:rPr lang="de-DE" sz="1400" kern="0" dirty="0">
                <a:solidFill>
                  <a:srgbClr val="000000"/>
                </a:solidFill>
                <a:latin typeface="Calibri" pitchFamily="34" charset="0"/>
                <a:cs typeface="Calibri" pitchFamily="34" charset="0"/>
              </a:rPr>
              <a:t> und </a:t>
            </a:r>
            <a:r>
              <a:rPr lang="de-DE" sz="1400" kern="0" dirty="0" err="1">
                <a:solidFill>
                  <a:srgbClr val="000000"/>
                </a:solidFill>
                <a:latin typeface="Calibri" pitchFamily="34" charset="0"/>
                <a:cs typeface="Calibri" pitchFamily="34" charset="0"/>
              </a:rPr>
              <a:t>MeLo</a:t>
            </a:r>
            <a:r>
              <a:rPr lang="de-DE" sz="1400" kern="0" dirty="0">
                <a:solidFill>
                  <a:srgbClr val="000000"/>
                </a:solidFill>
                <a:latin typeface="Calibri" pitchFamily="34" charset="0"/>
                <a:cs typeface="Calibri" pitchFamily="34" charset="0"/>
              </a:rPr>
              <a:t>)</a:t>
            </a:r>
            <a:r>
              <a:rPr lang="de-DE" sz="1400" b="0" kern="0" dirty="0">
                <a:solidFill>
                  <a:srgbClr val="000000"/>
                </a:solidFill>
                <a:latin typeface="Calibri" pitchFamily="34" charset="0"/>
                <a:cs typeface="Calibri" pitchFamily="34" charset="0"/>
              </a:rPr>
              <a:t> im Rollenmodell.</a:t>
            </a:r>
          </a:p>
          <a:p>
            <a:pPr marL="345600" indent="-320400" defTabSz="457200">
              <a:spcBef>
                <a:spcPts val="1000"/>
              </a:spcBef>
              <a:buSzPct val="100000"/>
              <a:buBlip>
                <a:blip r:embed="rId6"/>
              </a:buBlip>
            </a:pPr>
            <a:endParaRPr lang="de-DE" sz="1400" b="0" kern="0" dirty="0">
              <a:solidFill>
                <a:srgbClr val="000000"/>
              </a:solidFill>
              <a:latin typeface="Calibri" pitchFamily="34" charset="0"/>
              <a:cs typeface="Calibri" pitchFamily="34" charset="0"/>
            </a:endParaRPr>
          </a:p>
          <a:p>
            <a:pPr marL="345600" indent="-320400" defTabSz="457200">
              <a:spcBef>
                <a:spcPts val="1000"/>
              </a:spcBef>
              <a:buSzPct val="100000"/>
              <a:buBlip>
                <a:blip r:embed="rId6"/>
              </a:buBlip>
            </a:pPr>
            <a:r>
              <a:rPr lang="de-DE" sz="1400" b="0" kern="0" dirty="0">
                <a:solidFill>
                  <a:srgbClr val="000000"/>
                </a:solidFill>
                <a:latin typeface="Calibri" pitchFamily="34" charset="0"/>
                <a:cs typeface="Calibri" pitchFamily="34" charset="0"/>
              </a:rPr>
              <a:t>Technisch wird beides im IS-U weiterhin als Zählpunkt (ZP) abgebildet. Die Verbindung entsteht durch die ZP-Beziehung über die Anlage. </a:t>
            </a:r>
          </a:p>
          <a:p>
            <a:pPr marL="345600" indent="-320400" defTabSz="457200">
              <a:spcBef>
                <a:spcPts val="1000"/>
              </a:spcBef>
              <a:buSzPct val="100000"/>
              <a:buBlip>
                <a:blip r:embed="rId6"/>
              </a:buBlip>
            </a:pPr>
            <a:endParaRPr lang="de-DE" sz="1400" b="0" kern="0" dirty="0">
              <a:solidFill>
                <a:srgbClr val="000000"/>
              </a:solidFill>
              <a:latin typeface="Calibri" pitchFamily="34" charset="0"/>
              <a:cs typeface="Calibri" pitchFamily="34" charset="0"/>
            </a:endParaRPr>
          </a:p>
          <a:p>
            <a:pPr marL="345600" indent="-320400" defTabSz="457200">
              <a:spcBef>
                <a:spcPts val="1000"/>
              </a:spcBef>
              <a:buSzPct val="100000"/>
              <a:buBlip>
                <a:blip r:embed="rId6"/>
              </a:buBlip>
            </a:pPr>
            <a:r>
              <a:rPr lang="de-DE" sz="1400" kern="0" dirty="0">
                <a:solidFill>
                  <a:srgbClr val="000000"/>
                </a:solidFill>
                <a:latin typeface="Calibri" pitchFamily="34" charset="0"/>
                <a:cs typeface="Calibri" pitchFamily="34" charset="0"/>
              </a:rPr>
              <a:t>Dadurch ergeben sich Änderungen am Stammdatenmodell im IS-U. </a:t>
            </a:r>
          </a:p>
        </p:txBody>
      </p:sp>
      <p:pic>
        <p:nvPicPr>
          <p:cNvPr id="523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70" y="1041375"/>
            <a:ext cx="52578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7742848" y="4597281"/>
            <a:ext cx="928459" cy="230832"/>
          </a:xfrm>
          <a:prstGeom prst="rect">
            <a:avLst/>
          </a:prstGeom>
          <a:noFill/>
        </p:spPr>
        <p:txBody>
          <a:bodyPr wrap="none" rtlCol="0">
            <a:spAutoFit/>
          </a:bodyPr>
          <a:lstStyle/>
          <a:p>
            <a:r>
              <a:rPr lang="de-DE" sz="900" dirty="0"/>
              <a:t>Quelle: </a:t>
            </a:r>
            <a:r>
              <a:rPr lang="de-DE" sz="900" dirty="0">
                <a:hlinkClick r:id="rId8"/>
              </a:rPr>
              <a:t>BDEW</a:t>
            </a:r>
            <a:endParaRPr lang="de-DE" sz="900" dirty="0"/>
          </a:p>
        </p:txBody>
      </p:sp>
      <p:sp>
        <p:nvSpPr>
          <p:cNvPr id="4" name="Fußzeilenplatzhalter 3"/>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3843243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Allgemeiner Überblick</a:t>
            </a:r>
            <a:endParaRPr lang="en-US" dirty="0"/>
          </a:p>
        </p:txBody>
      </p:sp>
      <p:sp>
        <p:nvSpPr>
          <p:cNvPr id="5" name="Foliennummernplatzhalter 4"/>
          <p:cNvSpPr>
            <a:spLocks noGrp="1"/>
          </p:cNvSpPr>
          <p:nvPr>
            <p:ph type="sldNum" sz="quarter" idx="16"/>
          </p:nvPr>
        </p:nvSpPr>
        <p:spPr/>
        <p:txBody>
          <a:bodyPr/>
          <a:lstStyle/>
          <a:p>
            <a:fld id="{AAA68C59-BE69-4A80-A8FE-5D90FCEA56DB}" type="slidenum">
              <a:rPr lang="de-DE" smtClean="0"/>
              <a:t>23</a:t>
            </a:fld>
            <a:endParaRPr lang="de-DE"/>
          </a:p>
        </p:txBody>
      </p:sp>
      <p:sp>
        <p:nvSpPr>
          <p:cNvPr id="7" name="Titel 1"/>
          <p:cNvSpPr txBox="1">
            <a:spLocks/>
          </p:cNvSpPr>
          <p:nvPr/>
        </p:nvSpPr>
        <p:spPr>
          <a:xfrm>
            <a:off x="359676" y="682948"/>
            <a:ext cx="8320741" cy="61072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1700" b="0" i="0" kern="1200" spc="20" baseline="0">
                <a:solidFill>
                  <a:srgbClr val="000000"/>
                </a:solidFill>
                <a:latin typeface="Gill Sans"/>
                <a:ea typeface="+mj-ea"/>
                <a:cs typeface="Gill Sans"/>
              </a:defRPr>
            </a:lvl1pPr>
          </a:lstStyle>
          <a:p>
            <a:r>
              <a:rPr lang="de-DE" sz="2400"/>
              <a:t>Änderung des IS-U Stammdatenmodells</a:t>
            </a:r>
            <a:endParaRPr lang="en-US" sz="2800" dirty="0"/>
          </a:p>
        </p:txBody>
      </p:sp>
      <p:sp>
        <p:nvSpPr>
          <p:cNvPr id="8" name="Pfeil nach rechts 7"/>
          <p:cNvSpPr/>
          <p:nvPr/>
        </p:nvSpPr>
        <p:spPr>
          <a:xfrm>
            <a:off x="4639484" y="2507319"/>
            <a:ext cx="361950" cy="471503"/>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defTabSz="457200"/>
            <a:endParaRPr lang="de-DE" sz="1600">
              <a:solidFill>
                <a:prstClr val="white"/>
              </a:solidFill>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692" y="1276714"/>
            <a:ext cx="1539211" cy="293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1"/>
          <p:cNvSpPr txBox="1">
            <a:spLocks/>
          </p:cNvSpPr>
          <p:nvPr/>
        </p:nvSpPr>
        <p:spPr>
          <a:xfrm>
            <a:off x="381004" y="879535"/>
            <a:ext cx="8598107" cy="498791"/>
          </a:xfrm>
          <a:prstGeom prst="rect">
            <a:avLst/>
          </a:prstGeom>
        </p:spPr>
        <p:txBody>
          <a:bodyPr/>
          <a:lstStyle>
            <a:lvl1pPr marL="345600" indent="-320400" algn="l" defTabSz="457200" rtl="0" eaLnBrk="1" latinLnBrk="0" hangingPunct="1">
              <a:spcBef>
                <a:spcPts val="1000"/>
              </a:spcBef>
              <a:buSzPct val="140000"/>
              <a:buFontTx/>
              <a:buBlip>
                <a:blip r:embed="rId3"/>
              </a:buBlip>
              <a:defRPr sz="2600" kern="0" baseline="0">
                <a:solidFill>
                  <a:schemeClr val="tx1"/>
                </a:solidFill>
                <a:latin typeface="Calibri" pitchFamily="34" charset="0"/>
                <a:ea typeface="+mn-ea"/>
                <a:cs typeface="Calibri" pitchFamily="34" charset="0"/>
              </a:defRPr>
            </a:lvl1pPr>
            <a:lvl2pPr marL="741600" indent="-320400" algn="l" defTabSz="457200" rtl="0" eaLnBrk="1" latinLnBrk="0" hangingPunct="1">
              <a:spcBef>
                <a:spcPts val="1000"/>
              </a:spcBef>
              <a:buSzPct val="140000"/>
              <a:buFontTx/>
              <a:buBlip>
                <a:blip r:embed="rId3"/>
              </a:buBlip>
              <a:defRPr sz="2600" kern="0" baseline="0">
                <a:solidFill>
                  <a:schemeClr val="tx1"/>
                </a:solidFill>
                <a:latin typeface="Calibri" pitchFamily="34" charset="0"/>
                <a:ea typeface="+mn-ea"/>
                <a:cs typeface="Calibri" pitchFamily="34" charset="0"/>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sz="1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545" y="1272505"/>
            <a:ext cx="3754750" cy="292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Inhaltsplatzhalter 3"/>
          <p:cNvSpPr txBox="1">
            <a:spLocks/>
          </p:cNvSpPr>
          <p:nvPr/>
        </p:nvSpPr>
        <p:spPr>
          <a:xfrm>
            <a:off x="242733" y="1459880"/>
            <a:ext cx="2240977" cy="3268771"/>
          </a:xfrm>
          <a:prstGeom prst="rect">
            <a:avLst/>
          </a:prstGeom>
        </p:spPr>
        <p:txBody>
          <a:bodyPr vert="horz" lIns="91440" tIns="45720" rIns="91440" bIns="46800" rtlCol="0">
            <a:noAutofit/>
          </a:bodyPr>
          <a:lstStyle>
            <a:lvl1pPr marL="360000" indent="-262800" algn="l" defTabSz="457200" rtl="0" eaLnBrk="1" latinLnBrk="0" hangingPunct="1">
              <a:spcBef>
                <a:spcPts val="600"/>
              </a:spcBef>
              <a:buSzPct val="85000"/>
              <a:buFont typeface="Wingdings" charset="2"/>
              <a:buAutoNum type="arabicPlain"/>
              <a:defRPr sz="1800" kern="0" baseline="0">
                <a:solidFill>
                  <a:srgbClr val="000000"/>
                </a:solidFill>
                <a:latin typeface="Calibri" pitchFamily="34" charset="0"/>
                <a:ea typeface="+mn-ea"/>
                <a:cs typeface="Calibri" pitchFamily="34" charset="0"/>
              </a:defRPr>
            </a:lvl1pPr>
            <a:lvl2pPr marL="741600" indent="-320400" algn="l" defTabSz="457200" rtl="0" eaLnBrk="1" latinLnBrk="0" hangingPunct="1">
              <a:spcBef>
                <a:spcPts val="1000"/>
              </a:spcBef>
              <a:buSzPct val="140000"/>
              <a:buFontTx/>
              <a:buBlip>
                <a:blip r:embed="rId3"/>
              </a:buBlip>
              <a:defRPr sz="2600" kern="0" baseline="0">
                <a:solidFill>
                  <a:schemeClr val="tx1"/>
                </a:solidFill>
                <a:latin typeface="Calibri" pitchFamily="34" charset="0"/>
                <a:ea typeface="+mn-ea"/>
                <a:cs typeface="Calibri" pitchFamily="34" charset="0"/>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a:ln>
                  <a:noFill/>
                </a:ln>
                <a:solidFill>
                  <a:srgbClr val="000000"/>
                </a:solidFill>
                <a:effectLst/>
                <a:uLnTx/>
                <a:uFillTx/>
                <a:latin typeface="GillSans Light"/>
                <a:ea typeface="+mn-ea"/>
              </a:rPr>
              <a:t>Ein Konstrukt besteht künftig aus mindestens 2 Anlagen</a:t>
            </a:r>
            <a:r>
              <a:rPr kumimoji="0" lang="de-DE" sz="1200" b="0" i="0" u="none" strike="noStrike" kern="0" cap="none" spc="0" normalizeH="0" noProof="0" dirty="0">
                <a:ln>
                  <a:noFill/>
                </a:ln>
                <a:solidFill>
                  <a:srgbClr val="000000"/>
                </a:solidFill>
                <a:effectLst/>
                <a:uLnTx/>
                <a:uFillTx/>
                <a:latin typeface="GillSans Light"/>
                <a:ea typeface="+mn-ea"/>
              </a:rPr>
              <a:t> und 2 ZP</a:t>
            </a:r>
            <a:endParaRPr kumimoji="0" lang="de-DE" sz="1100" b="0" i="0" u="none" strike="noStrike" kern="0" cap="none" spc="0" normalizeH="0" baseline="0" noProof="0" dirty="0">
              <a:ln>
                <a:noFill/>
              </a:ln>
              <a:solidFill>
                <a:sysClr val="windowText" lastClr="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err="1">
                <a:ln>
                  <a:noFill/>
                </a:ln>
                <a:solidFill>
                  <a:srgbClr val="000000"/>
                </a:solidFill>
                <a:effectLst/>
                <a:uLnTx/>
                <a:uFillTx/>
                <a:latin typeface="GillSans Light"/>
                <a:ea typeface="+mn-ea"/>
              </a:rPr>
              <a:t>Ext.ZP</a:t>
            </a:r>
            <a:r>
              <a:rPr kumimoji="0" lang="de-DE" sz="1200" b="0" i="0" u="none" strike="noStrike" kern="0" cap="none" spc="0" normalizeH="0" baseline="0" noProof="0" dirty="0">
                <a:ln>
                  <a:noFill/>
                </a:ln>
                <a:solidFill>
                  <a:srgbClr val="000000"/>
                </a:solidFill>
                <a:effectLst/>
                <a:uLnTx/>
                <a:uFillTx/>
                <a:latin typeface="GillSans Light"/>
                <a:ea typeface="+mn-ea"/>
              </a:rPr>
              <a:t> wandert in </a:t>
            </a:r>
            <a:r>
              <a:rPr kumimoji="0" lang="de-DE" sz="1200" b="0" i="0" u="none" strike="noStrike" kern="0" cap="none" spc="0" normalizeH="0" baseline="0" noProof="0" dirty="0" err="1">
                <a:ln>
                  <a:noFill/>
                </a:ln>
                <a:solidFill>
                  <a:srgbClr val="000000"/>
                </a:solidFill>
                <a:effectLst/>
                <a:uLnTx/>
                <a:uFillTx/>
                <a:latin typeface="GillSans Light"/>
                <a:ea typeface="+mn-ea"/>
              </a:rPr>
              <a:t>MeLo</a:t>
            </a:r>
            <a:endParaRPr kumimoji="0" lang="de-DE" sz="1200" b="0" i="0" u="none" strike="noStrike" kern="0" cap="none" spc="0" normalizeH="0" baseline="0" noProof="0" dirty="0">
              <a:ln>
                <a:noFill/>
              </a:ln>
              <a:solidFill>
                <a:srgbClr val="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a:ln>
                  <a:noFill/>
                </a:ln>
                <a:solidFill>
                  <a:srgbClr val="000000"/>
                </a:solidFill>
                <a:effectLst/>
                <a:uLnTx/>
                <a:uFillTx/>
                <a:latin typeface="GillSans Light"/>
                <a:ea typeface="+mn-ea"/>
              </a:rPr>
              <a:t>Neue ID für </a:t>
            </a:r>
            <a:r>
              <a:rPr kumimoji="0" lang="de-DE" sz="1200" b="0" i="0" u="none" strike="noStrike" kern="0" cap="none" spc="0" normalizeH="0" baseline="0" noProof="0" dirty="0" err="1">
                <a:ln>
                  <a:noFill/>
                </a:ln>
                <a:solidFill>
                  <a:srgbClr val="000000"/>
                </a:solidFill>
                <a:effectLst/>
                <a:uLnTx/>
                <a:uFillTx/>
                <a:latin typeface="GillSans Light"/>
                <a:ea typeface="+mn-ea"/>
              </a:rPr>
              <a:t>MaLo</a:t>
            </a:r>
            <a:endParaRPr kumimoji="0" lang="de-DE" sz="1200" b="0" i="0" u="none" strike="noStrike" kern="0" cap="none" spc="0" normalizeH="0" baseline="0" noProof="0" dirty="0">
              <a:ln>
                <a:noFill/>
              </a:ln>
              <a:solidFill>
                <a:srgbClr val="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a:ln>
                  <a:noFill/>
                </a:ln>
                <a:solidFill>
                  <a:srgbClr val="000000"/>
                </a:solidFill>
                <a:effectLst/>
                <a:uLnTx/>
                <a:uFillTx/>
                <a:latin typeface="GillSans Light"/>
                <a:ea typeface="+mn-ea"/>
              </a:rPr>
              <a:t>ZP-Beziehung zwischen </a:t>
            </a:r>
            <a:r>
              <a:rPr kumimoji="0" lang="de-DE" sz="1200" b="0" i="0" u="none" strike="noStrike" kern="0" cap="none" spc="0" normalizeH="0" baseline="0" noProof="0" dirty="0" err="1">
                <a:ln>
                  <a:noFill/>
                </a:ln>
                <a:solidFill>
                  <a:srgbClr val="000000"/>
                </a:solidFill>
                <a:effectLst/>
                <a:uLnTx/>
                <a:uFillTx/>
                <a:latin typeface="GillSans Light"/>
                <a:ea typeface="+mn-ea"/>
              </a:rPr>
              <a:t>MaLo</a:t>
            </a:r>
            <a:r>
              <a:rPr kumimoji="0" lang="de-DE" sz="1200" b="0" i="0" u="none" strike="noStrike" kern="0" cap="none" spc="0" normalizeH="0" baseline="0" noProof="0" dirty="0">
                <a:ln>
                  <a:noFill/>
                </a:ln>
                <a:solidFill>
                  <a:srgbClr val="000000"/>
                </a:solidFill>
                <a:effectLst/>
                <a:uLnTx/>
                <a:uFillTx/>
                <a:latin typeface="GillSans Light"/>
                <a:ea typeface="+mn-ea"/>
              </a:rPr>
              <a:t> und </a:t>
            </a:r>
            <a:r>
              <a:rPr kumimoji="0" lang="de-DE" sz="1200" b="0" i="0" u="none" strike="noStrike" kern="0" cap="none" spc="0" normalizeH="0" baseline="0" noProof="0" dirty="0" err="1">
                <a:ln>
                  <a:noFill/>
                </a:ln>
                <a:solidFill>
                  <a:srgbClr val="000000"/>
                </a:solidFill>
                <a:effectLst/>
                <a:uLnTx/>
                <a:uFillTx/>
                <a:latin typeface="GillSans Light"/>
                <a:ea typeface="+mn-ea"/>
              </a:rPr>
              <a:t>MeLo</a:t>
            </a:r>
            <a:endParaRPr kumimoji="0" lang="de-DE" sz="1200" b="0" i="0" u="none" strike="noStrike" kern="0" cap="none" spc="0" normalizeH="0" baseline="0" noProof="0" dirty="0">
              <a:ln>
                <a:noFill/>
              </a:ln>
              <a:solidFill>
                <a:srgbClr val="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a:ln>
                  <a:noFill/>
                </a:ln>
                <a:solidFill>
                  <a:srgbClr val="000000"/>
                </a:solidFill>
                <a:effectLst/>
                <a:uLnTx/>
                <a:uFillTx/>
                <a:latin typeface="GillSans Light"/>
                <a:ea typeface="+mn-ea"/>
              </a:rPr>
              <a:t>Geräteeinbau in </a:t>
            </a:r>
            <a:r>
              <a:rPr kumimoji="0" lang="de-DE" sz="1200" b="0" i="0" u="none" strike="noStrike" kern="0" cap="none" spc="0" normalizeH="0" baseline="0" noProof="0" dirty="0" err="1">
                <a:ln>
                  <a:noFill/>
                </a:ln>
                <a:solidFill>
                  <a:srgbClr val="000000"/>
                </a:solidFill>
                <a:effectLst/>
                <a:uLnTx/>
                <a:uFillTx/>
                <a:latin typeface="GillSans Light"/>
                <a:ea typeface="+mn-ea"/>
              </a:rPr>
              <a:t>MeLo</a:t>
            </a:r>
            <a:r>
              <a:rPr kumimoji="0" lang="de-DE" sz="1200" b="0" i="0" u="none" strike="noStrike" kern="0" cap="none" spc="0" normalizeH="0" baseline="0" noProof="0" dirty="0">
                <a:ln>
                  <a:noFill/>
                </a:ln>
                <a:solidFill>
                  <a:srgbClr val="000000"/>
                </a:solidFill>
                <a:effectLst/>
                <a:uLnTx/>
                <a:uFillTx/>
                <a:latin typeface="GillSans Light"/>
                <a:ea typeface="+mn-ea"/>
              </a:rPr>
              <a:t> (abrechnungstechnisch in </a:t>
            </a:r>
            <a:r>
              <a:rPr kumimoji="0" lang="de-DE" sz="1200" b="0" i="0" u="none" strike="noStrike" kern="0" cap="none" spc="0" normalizeH="0" baseline="0" noProof="0" dirty="0" err="1">
                <a:ln>
                  <a:noFill/>
                </a:ln>
                <a:solidFill>
                  <a:srgbClr val="000000"/>
                </a:solidFill>
                <a:effectLst/>
                <a:uLnTx/>
                <a:uFillTx/>
                <a:latin typeface="GillSans Light"/>
                <a:ea typeface="+mn-ea"/>
              </a:rPr>
              <a:t>MaLo</a:t>
            </a:r>
            <a:r>
              <a:rPr kumimoji="0" lang="de-DE" sz="1200" b="0" i="0" u="none" strike="noStrike" kern="0" cap="none" spc="0" normalizeH="0" noProof="0" dirty="0">
                <a:ln>
                  <a:noFill/>
                </a:ln>
                <a:solidFill>
                  <a:srgbClr val="000000"/>
                </a:solidFill>
                <a:effectLst/>
                <a:uLnTx/>
                <a:uFillTx/>
                <a:latin typeface="GillSans Light"/>
                <a:ea typeface="+mn-ea"/>
              </a:rPr>
              <a:t> und </a:t>
            </a:r>
            <a:r>
              <a:rPr kumimoji="0" lang="de-DE" sz="1200" b="0" i="0" u="none" strike="noStrike" kern="0" cap="none" spc="0" normalizeH="0" noProof="0" dirty="0" err="1">
                <a:ln>
                  <a:noFill/>
                </a:ln>
                <a:solidFill>
                  <a:srgbClr val="000000"/>
                </a:solidFill>
                <a:effectLst/>
                <a:uLnTx/>
                <a:uFillTx/>
                <a:latin typeface="GillSans Light"/>
                <a:ea typeface="+mn-ea"/>
              </a:rPr>
              <a:t>MeLo</a:t>
            </a:r>
            <a:r>
              <a:rPr kumimoji="0" lang="de-DE" sz="1200" b="0" i="0" u="none" strike="noStrike" kern="0" cap="none" spc="0" normalizeH="0" noProof="0" dirty="0">
                <a:ln>
                  <a:noFill/>
                </a:ln>
                <a:solidFill>
                  <a:srgbClr val="000000"/>
                </a:solidFill>
                <a:effectLst/>
                <a:uLnTx/>
                <a:uFillTx/>
                <a:latin typeface="GillSans Light"/>
                <a:ea typeface="+mn-ea"/>
              </a:rPr>
              <a:t>)</a:t>
            </a:r>
            <a:endParaRPr kumimoji="0" lang="de-DE" sz="1200" b="0" i="0" u="none" strike="noStrike" kern="0" cap="none" spc="0" normalizeH="0" baseline="0" noProof="0" dirty="0">
              <a:ln>
                <a:noFill/>
              </a:ln>
              <a:solidFill>
                <a:srgbClr val="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r>
              <a:rPr kumimoji="0" lang="de-DE" sz="1200" b="0" i="0" u="none" strike="noStrike" kern="0" cap="none" spc="0" normalizeH="0" baseline="0" noProof="0" dirty="0">
                <a:ln>
                  <a:noFill/>
                </a:ln>
                <a:solidFill>
                  <a:srgbClr val="000000"/>
                </a:solidFill>
                <a:effectLst/>
                <a:uLnTx/>
                <a:uFillTx/>
                <a:latin typeface="GillSans Light"/>
                <a:ea typeface="+mn-ea"/>
              </a:rPr>
              <a:t>MSB-Service wandert in </a:t>
            </a:r>
            <a:r>
              <a:rPr kumimoji="0" lang="de-DE" sz="1200" b="0" i="0" u="none" strike="noStrike" kern="0" cap="none" spc="0" normalizeH="0" baseline="0" noProof="0" dirty="0" err="1">
                <a:ln>
                  <a:noFill/>
                </a:ln>
                <a:solidFill>
                  <a:srgbClr val="000000"/>
                </a:solidFill>
                <a:effectLst/>
                <a:uLnTx/>
                <a:uFillTx/>
                <a:latin typeface="GillSans Light"/>
                <a:ea typeface="+mn-ea"/>
              </a:rPr>
              <a:t>MeLo</a:t>
            </a:r>
            <a:endParaRPr kumimoji="0" lang="de-DE" sz="1200" b="0" i="0" u="none" strike="noStrike" kern="0" cap="none" spc="0" normalizeH="0" baseline="0" noProof="0" dirty="0">
              <a:ln>
                <a:noFill/>
              </a:ln>
              <a:solidFill>
                <a:srgbClr val="000000"/>
              </a:solidFill>
              <a:effectLst/>
              <a:uLnTx/>
              <a:uFillTx/>
              <a:latin typeface="GillSans Light"/>
              <a:ea typeface="+mn-ea"/>
            </a:endParaRPr>
          </a:p>
          <a:p>
            <a:pPr marL="360000" marR="0" lvl="0" indent="-262800" algn="l" defTabSz="457200" rtl="0" eaLnBrk="1" fontAlgn="auto" latinLnBrk="0" hangingPunct="1">
              <a:lnSpc>
                <a:spcPct val="100000"/>
              </a:lnSpc>
              <a:spcBef>
                <a:spcPts val="0"/>
              </a:spcBef>
              <a:spcAft>
                <a:spcPts val="600"/>
              </a:spcAft>
              <a:buClrTx/>
              <a:buSzPct val="85000"/>
              <a:buFont typeface="Wingdings" charset="2"/>
              <a:buAutoNum type="arabicPlain"/>
              <a:tabLst/>
              <a:defRPr/>
            </a:pPr>
            <a:endParaRPr kumimoji="0" lang="de-DE" sz="1600" b="0" i="0" u="none" strike="noStrike" kern="0" cap="none" spc="0" normalizeH="0" baseline="0" noProof="0" dirty="0">
              <a:ln>
                <a:noFill/>
              </a:ln>
              <a:solidFill>
                <a:srgbClr val="000000"/>
              </a:solidFill>
              <a:effectLst/>
              <a:uLnTx/>
              <a:uFillTx/>
              <a:latin typeface="GillSans Light"/>
              <a:ea typeface="+mn-ea"/>
            </a:endParaRPr>
          </a:p>
        </p:txBody>
      </p:sp>
      <p:sp>
        <p:nvSpPr>
          <p:cNvPr id="4" name="Textfeld 3"/>
          <p:cNvSpPr txBox="1"/>
          <p:nvPr/>
        </p:nvSpPr>
        <p:spPr>
          <a:xfrm>
            <a:off x="2915770" y="4219285"/>
            <a:ext cx="1904689" cy="584775"/>
          </a:xfrm>
          <a:prstGeom prst="rect">
            <a:avLst/>
          </a:prstGeom>
          <a:noFill/>
        </p:spPr>
        <p:txBody>
          <a:bodyPr wrap="none" rtlCol="0">
            <a:spAutoFit/>
          </a:bodyPr>
          <a:lstStyle/>
          <a:p>
            <a:r>
              <a:rPr lang="de-DE" sz="800" b="1" dirty="0"/>
              <a:t>Aktuelles Stammdatenmodell. </a:t>
            </a:r>
          </a:p>
          <a:p>
            <a:r>
              <a:rPr lang="de-DE" sz="600" dirty="0"/>
              <a:t>Wird weiterhin verwendet z.B. für die Abbildung </a:t>
            </a:r>
          </a:p>
          <a:p>
            <a:r>
              <a:rPr lang="de-DE" sz="600" dirty="0"/>
              <a:t>von nicht deregulierten Sparten (Monopolsparten, </a:t>
            </a:r>
          </a:p>
          <a:p>
            <a:r>
              <a:rPr lang="de-DE" sz="600" dirty="0"/>
              <a:t>wie Wasser, Fernwärme). </a:t>
            </a:r>
          </a:p>
          <a:p>
            <a:r>
              <a:rPr lang="de-DE" sz="600" dirty="0"/>
              <a:t>Abhängig von Kundenentscheidung. </a:t>
            </a:r>
          </a:p>
        </p:txBody>
      </p:sp>
      <p:sp>
        <p:nvSpPr>
          <p:cNvPr id="13" name="Textfeld 12"/>
          <p:cNvSpPr txBox="1"/>
          <p:nvPr/>
        </p:nvSpPr>
        <p:spPr>
          <a:xfrm>
            <a:off x="5082545" y="4210181"/>
            <a:ext cx="3148619" cy="307777"/>
          </a:xfrm>
          <a:prstGeom prst="rect">
            <a:avLst/>
          </a:prstGeom>
          <a:noFill/>
        </p:spPr>
        <p:txBody>
          <a:bodyPr wrap="none" rtlCol="0">
            <a:spAutoFit/>
          </a:bodyPr>
          <a:lstStyle/>
          <a:p>
            <a:r>
              <a:rPr lang="de-DE" sz="800" b="1" dirty="0"/>
              <a:t>Neues Stammdatenmodell mit </a:t>
            </a:r>
            <a:r>
              <a:rPr lang="de-DE" sz="800" b="1" dirty="0" err="1"/>
              <a:t>MaLo</a:t>
            </a:r>
            <a:r>
              <a:rPr lang="de-DE" sz="800" b="1" dirty="0"/>
              <a:t> und </a:t>
            </a:r>
            <a:r>
              <a:rPr lang="de-DE" sz="800" b="1" dirty="0" err="1"/>
              <a:t>MeLo</a:t>
            </a:r>
            <a:r>
              <a:rPr lang="de-DE" sz="800" b="1" dirty="0"/>
              <a:t>.</a:t>
            </a:r>
          </a:p>
          <a:p>
            <a:r>
              <a:rPr lang="de-DE" sz="600" dirty="0"/>
              <a:t>Verpflichtende Abbildung zum 1.2.2018 für die deregulierten Sparten (Strom und Gas). </a:t>
            </a:r>
          </a:p>
        </p:txBody>
      </p:sp>
      <p:sp>
        <p:nvSpPr>
          <p:cNvPr id="12" name="Fußzeilenplatzhalter 11"/>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37972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2D4D75A6-B17A-CF40-A833-CBECE2C2781C}" type="slidenum">
              <a:rPr lang="de-DE" smtClean="0">
                <a:solidFill>
                  <a:prstClr val="black"/>
                </a:solidFill>
              </a:rPr>
              <a:pPr/>
              <a:t>24</a:t>
            </a:fld>
            <a:endParaRPr lang="de-DE" dirty="0">
              <a:solidFill>
                <a:prstClr val="black"/>
              </a:solidFill>
            </a:endParaRPr>
          </a:p>
        </p:txBody>
      </p:sp>
      <p:sp>
        <p:nvSpPr>
          <p:cNvPr id="5" name="Textplatzhalter 4"/>
          <p:cNvSpPr>
            <a:spLocks noGrp="1"/>
          </p:cNvSpPr>
          <p:nvPr>
            <p:ph type="body" sz="quarter" idx="15"/>
          </p:nvPr>
        </p:nvSpPr>
        <p:spPr/>
        <p:txBody>
          <a:bodyPr/>
          <a:lstStyle/>
          <a:p>
            <a:r>
              <a:rPr lang="de-DE" dirty="0"/>
              <a:t>Allgemeiner Überblick</a:t>
            </a:r>
            <a:endParaRPr lang="en-US" dirty="0"/>
          </a:p>
        </p:txBody>
      </p:sp>
      <p:sp>
        <p:nvSpPr>
          <p:cNvPr id="9" name="Rechteck 8"/>
          <p:cNvSpPr/>
          <p:nvPr/>
        </p:nvSpPr>
        <p:spPr>
          <a:xfrm>
            <a:off x="323528" y="1599642"/>
            <a:ext cx="1224136" cy="4860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prstClr val="black"/>
                </a:solidFill>
              </a:rPr>
              <a:t>vorher</a:t>
            </a:r>
            <a:endParaRPr lang="en-US" dirty="0">
              <a:solidFill>
                <a:prstClr val="black"/>
              </a:solidFill>
            </a:endParaRPr>
          </a:p>
        </p:txBody>
      </p:sp>
      <p:sp>
        <p:nvSpPr>
          <p:cNvPr id="11" name="Rechteck 10"/>
          <p:cNvSpPr/>
          <p:nvPr/>
        </p:nvSpPr>
        <p:spPr>
          <a:xfrm>
            <a:off x="323528" y="3327834"/>
            <a:ext cx="1224136" cy="4860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prstClr val="black"/>
                </a:solidFill>
              </a:rPr>
              <a:t>nachher</a:t>
            </a:r>
            <a:endParaRPr lang="en-US" dirty="0">
              <a:solidFill>
                <a:prstClr val="black"/>
              </a:solidFill>
            </a:endParaRPr>
          </a:p>
        </p:txBody>
      </p:sp>
      <p:sp>
        <p:nvSpPr>
          <p:cNvPr id="12" name="Rechteck 11"/>
          <p:cNvSpPr/>
          <p:nvPr/>
        </p:nvSpPr>
        <p:spPr>
          <a:xfrm>
            <a:off x="2879719" y="2959527"/>
            <a:ext cx="1224000" cy="45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solidFill>
                  <a:prstClr val="black"/>
                </a:solidFill>
              </a:rPr>
              <a:t>Anlage 1</a:t>
            </a:r>
            <a:endParaRPr lang="en-US" sz="1400" dirty="0">
              <a:solidFill>
                <a:prstClr val="black"/>
              </a:solidFill>
            </a:endParaRPr>
          </a:p>
        </p:txBody>
      </p:sp>
      <p:sp>
        <p:nvSpPr>
          <p:cNvPr id="13" name="Rechteck 12"/>
          <p:cNvSpPr/>
          <p:nvPr/>
        </p:nvSpPr>
        <p:spPr>
          <a:xfrm>
            <a:off x="6453772" y="2959527"/>
            <a:ext cx="1224000" cy="459000"/>
          </a:xfrm>
          <a:prstGeom prst="rect">
            <a:avLst/>
          </a:prstGeom>
          <a:ln w="57150">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solidFill>
                  <a:prstClr val="black"/>
                </a:solidFill>
              </a:rPr>
              <a:t>Anlage 2</a:t>
            </a:r>
            <a:endParaRPr lang="en-US" sz="1400" dirty="0">
              <a:solidFill>
                <a:prstClr val="black"/>
              </a:solidFill>
            </a:endParaRPr>
          </a:p>
        </p:txBody>
      </p:sp>
      <p:sp>
        <p:nvSpPr>
          <p:cNvPr id="14" name="Rechteck 13"/>
          <p:cNvSpPr/>
          <p:nvPr/>
        </p:nvSpPr>
        <p:spPr>
          <a:xfrm>
            <a:off x="4643976" y="843558"/>
            <a:ext cx="1224000" cy="45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solidFill>
                  <a:prstClr val="black"/>
                </a:solidFill>
              </a:rPr>
              <a:t>Anlage 1</a:t>
            </a:r>
            <a:endParaRPr lang="en-US" sz="1400" dirty="0">
              <a:solidFill>
                <a:prstClr val="black"/>
              </a:solidFill>
            </a:endParaRPr>
          </a:p>
        </p:txBody>
      </p:sp>
      <p:cxnSp>
        <p:nvCxnSpPr>
          <p:cNvPr id="37" name="Gerade Verbindung mit Pfeil 36"/>
          <p:cNvCxnSpPr>
            <a:stCxn id="64" idx="0"/>
          </p:cNvCxnSpPr>
          <p:nvPr/>
        </p:nvCxnSpPr>
        <p:spPr>
          <a:xfrm flipH="1" flipV="1">
            <a:off x="3478834" y="3405779"/>
            <a:ext cx="0" cy="280800"/>
          </a:xfrm>
          <a:prstGeom prst="straightConnector1">
            <a:avLst/>
          </a:prstGeom>
          <a:ln w="28575">
            <a:solidFill>
              <a:schemeClr val="tx1">
                <a:lumMod val="65000"/>
                <a:lumOff val="3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stCxn id="65" idx="0"/>
            <a:endCxn id="13" idx="2"/>
          </p:cNvCxnSpPr>
          <p:nvPr/>
        </p:nvCxnSpPr>
        <p:spPr>
          <a:xfrm flipV="1">
            <a:off x="7065772" y="3418528"/>
            <a:ext cx="0" cy="247619"/>
          </a:xfrm>
          <a:prstGeom prst="straightConnector1">
            <a:avLst/>
          </a:prstGeom>
          <a:ln w="28575">
            <a:solidFill>
              <a:schemeClr val="tx1">
                <a:lumMod val="65000"/>
                <a:lumOff val="3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a:stCxn id="61" idx="0"/>
            <a:endCxn id="14" idx="2"/>
          </p:cNvCxnSpPr>
          <p:nvPr/>
        </p:nvCxnSpPr>
        <p:spPr>
          <a:xfrm flipV="1">
            <a:off x="5255976" y="1302558"/>
            <a:ext cx="0" cy="279374"/>
          </a:xfrm>
          <a:prstGeom prst="straightConnector1">
            <a:avLst/>
          </a:prstGeom>
          <a:ln w="28575">
            <a:solidFill>
              <a:schemeClr val="tx1">
                <a:lumMod val="65000"/>
                <a:lumOff val="3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323528" y="2625756"/>
            <a:ext cx="1656184" cy="307777"/>
          </a:xfrm>
          <a:prstGeom prst="rect">
            <a:avLst/>
          </a:prstGeom>
          <a:noFill/>
        </p:spPr>
        <p:txBody>
          <a:bodyPr wrap="square" rtlCol="0">
            <a:spAutoFit/>
          </a:bodyPr>
          <a:lstStyle/>
          <a:p>
            <a:r>
              <a:rPr lang="de-DE" sz="1400" dirty="0">
                <a:solidFill>
                  <a:prstClr val="black"/>
                </a:solidFill>
              </a:rPr>
              <a:t>Migrationsdatum</a:t>
            </a:r>
            <a:endParaRPr lang="en-US" sz="1400" dirty="0">
              <a:solidFill>
                <a:prstClr val="black"/>
              </a:solidFill>
            </a:endParaRPr>
          </a:p>
        </p:txBody>
      </p:sp>
      <p:sp>
        <p:nvSpPr>
          <p:cNvPr id="33" name="Abgerundetes Rechteck 4"/>
          <p:cNvSpPr/>
          <p:nvPr/>
        </p:nvSpPr>
        <p:spPr>
          <a:xfrm>
            <a:off x="2628827" y="3587194"/>
            <a:ext cx="1766041" cy="642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de-DE" sz="1400" dirty="0">
                <a:solidFill>
                  <a:prstClr val="white"/>
                </a:solidFill>
              </a:rPr>
              <a:t>Marktlokation</a:t>
            </a:r>
          </a:p>
          <a:p>
            <a:pPr algn="ctr" defTabSz="622300">
              <a:lnSpc>
                <a:spcPct val="90000"/>
              </a:lnSpc>
              <a:spcBef>
                <a:spcPct val="0"/>
              </a:spcBef>
              <a:spcAft>
                <a:spcPct val="35000"/>
              </a:spcAft>
            </a:pPr>
            <a:r>
              <a:rPr lang="de-DE" sz="1400" dirty="0">
                <a:solidFill>
                  <a:prstClr val="white"/>
                </a:solidFill>
              </a:rPr>
              <a:t>(</a:t>
            </a:r>
            <a:r>
              <a:rPr lang="en-US" sz="1400" dirty="0">
                <a:solidFill>
                  <a:prstClr val="white"/>
                </a:solidFill>
              </a:rPr>
              <a:t>MaLo-ID-</a:t>
            </a:r>
            <a:r>
              <a:rPr lang="en-US" sz="1400" dirty="0" err="1">
                <a:solidFill>
                  <a:prstClr val="white"/>
                </a:solidFill>
              </a:rPr>
              <a:t>Nr</a:t>
            </a:r>
            <a:r>
              <a:rPr lang="en-US" sz="1400" dirty="0">
                <a:solidFill>
                  <a:prstClr val="white"/>
                </a:solidFill>
              </a:rPr>
              <a:t>.</a:t>
            </a:r>
            <a:r>
              <a:rPr lang="de-DE" sz="1400" dirty="0">
                <a:solidFill>
                  <a:prstClr val="white"/>
                </a:solidFill>
              </a:rPr>
              <a:t>)</a:t>
            </a:r>
            <a:endParaRPr lang="en-US" sz="1400" dirty="0">
              <a:solidFill>
                <a:prstClr val="white"/>
              </a:solidFill>
            </a:endParaRPr>
          </a:p>
        </p:txBody>
      </p:sp>
      <p:sp>
        <p:nvSpPr>
          <p:cNvPr id="23" name="Rechteck 22"/>
          <p:cNvSpPr/>
          <p:nvPr/>
        </p:nvSpPr>
        <p:spPr>
          <a:xfrm>
            <a:off x="3780072" y="4601766"/>
            <a:ext cx="1622192" cy="276999"/>
          </a:xfrm>
          <a:prstGeom prst="rect">
            <a:avLst/>
          </a:prstGeom>
        </p:spPr>
        <p:txBody>
          <a:bodyPr wrap="square">
            <a:spAutoFit/>
          </a:bodyPr>
          <a:lstStyle/>
          <a:p>
            <a:r>
              <a:rPr lang="de-DE" sz="1200" dirty="0">
                <a:solidFill>
                  <a:prstClr val="black"/>
                </a:solidFill>
              </a:rPr>
              <a:t>Zählpunktbeziehung</a:t>
            </a:r>
            <a:endParaRPr lang="en-US" sz="1200" dirty="0">
              <a:solidFill>
                <a:prstClr val="black"/>
              </a:solidFill>
            </a:endParaRPr>
          </a:p>
        </p:txBody>
      </p:sp>
      <p:cxnSp>
        <p:nvCxnSpPr>
          <p:cNvPr id="43" name="Gerade Verbindung mit Pfeil 42"/>
          <p:cNvCxnSpPr>
            <a:stCxn id="112" idx="2"/>
            <a:endCxn id="113" idx="2"/>
          </p:cNvCxnSpPr>
          <p:nvPr/>
        </p:nvCxnSpPr>
        <p:spPr>
          <a:xfrm rot="5400000">
            <a:off x="4388003" y="2642617"/>
            <a:ext cx="7732" cy="3564296"/>
          </a:xfrm>
          <a:prstGeom prst="bentConnector3">
            <a:avLst>
              <a:gd name="adj1" fmla="val 2709952"/>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4355976" y="1581932"/>
            <a:ext cx="1800000" cy="459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22300">
              <a:lnSpc>
                <a:spcPct val="90000"/>
              </a:lnSpc>
              <a:spcBef>
                <a:spcPct val="0"/>
              </a:spcBef>
              <a:spcAft>
                <a:spcPct val="35000"/>
              </a:spcAft>
            </a:pPr>
            <a:r>
              <a:rPr lang="de-DE" sz="1400" dirty="0">
                <a:solidFill>
                  <a:prstClr val="black"/>
                </a:solidFill>
              </a:rPr>
              <a:t>Zählpunkt </a:t>
            </a:r>
          </a:p>
        </p:txBody>
      </p:sp>
      <p:sp>
        <p:nvSpPr>
          <p:cNvPr id="63" name="Flussdiagramm: Dokument 62"/>
          <p:cNvSpPr/>
          <p:nvPr/>
        </p:nvSpPr>
        <p:spPr>
          <a:xfrm>
            <a:off x="5580112" y="1896720"/>
            <a:ext cx="1116000" cy="459000"/>
          </a:xfrm>
          <a:prstGeom prst="flowChartDocument">
            <a:avLst/>
          </a:prstGeom>
          <a:solidFill>
            <a:schemeClr val="tx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300" dirty="0">
                <a:solidFill>
                  <a:prstClr val="black"/>
                </a:solidFill>
              </a:rPr>
              <a:t>Externer ZP (DE*)</a:t>
            </a:r>
            <a:endParaRPr lang="en-US" sz="1300" dirty="0">
              <a:solidFill>
                <a:prstClr val="black"/>
              </a:solidFill>
            </a:endParaRPr>
          </a:p>
        </p:txBody>
      </p:sp>
      <p:sp>
        <p:nvSpPr>
          <p:cNvPr id="64" name="Rechteck 63"/>
          <p:cNvSpPr/>
          <p:nvPr/>
        </p:nvSpPr>
        <p:spPr>
          <a:xfrm>
            <a:off x="2591720" y="3666146"/>
            <a:ext cx="1800000" cy="459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22300">
              <a:lnSpc>
                <a:spcPct val="90000"/>
              </a:lnSpc>
              <a:spcBef>
                <a:spcPct val="0"/>
              </a:spcBef>
              <a:spcAft>
                <a:spcPct val="35000"/>
              </a:spcAft>
            </a:pPr>
            <a:r>
              <a:rPr lang="de-DE" sz="1400" dirty="0">
                <a:solidFill>
                  <a:prstClr val="black"/>
                </a:solidFill>
              </a:rPr>
              <a:t>ZP Marktlokation </a:t>
            </a:r>
          </a:p>
        </p:txBody>
      </p:sp>
      <p:sp>
        <p:nvSpPr>
          <p:cNvPr id="65" name="Rechteck 64"/>
          <p:cNvSpPr/>
          <p:nvPr/>
        </p:nvSpPr>
        <p:spPr>
          <a:xfrm>
            <a:off x="6165772" y="3666146"/>
            <a:ext cx="1800000" cy="459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22300">
              <a:lnSpc>
                <a:spcPct val="90000"/>
              </a:lnSpc>
              <a:spcBef>
                <a:spcPct val="0"/>
              </a:spcBef>
              <a:spcAft>
                <a:spcPct val="35000"/>
              </a:spcAft>
            </a:pPr>
            <a:r>
              <a:rPr lang="de-DE" sz="1400" dirty="0">
                <a:solidFill>
                  <a:prstClr val="black"/>
                </a:solidFill>
              </a:rPr>
              <a:t>ZP Messlokation</a:t>
            </a:r>
          </a:p>
        </p:txBody>
      </p:sp>
      <p:sp>
        <p:nvSpPr>
          <p:cNvPr id="66" name="Flussdiagramm: Dokument 65"/>
          <p:cNvSpPr/>
          <p:nvPr/>
        </p:nvSpPr>
        <p:spPr>
          <a:xfrm>
            <a:off x="7524448" y="4002960"/>
            <a:ext cx="1116000" cy="459000"/>
          </a:xfrm>
          <a:prstGeom prst="flowChartDocument">
            <a:avLst/>
          </a:prstGeom>
          <a:solidFill>
            <a:schemeClr val="tx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200" dirty="0">
                <a:solidFill>
                  <a:prstClr val="black"/>
                </a:solidFill>
              </a:rPr>
              <a:t>Externer</a:t>
            </a:r>
            <a:r>
              <a:rPr lang="en-US" sz="1200" dirty="0">
                <a:solidFill>
                  <a:prstClr val="black"/>
                </a:solidFill>
              </a:rPr>
              <a:t> ZP</a:t>
            </a:r>
          </a:p>
          <a:p>
            <a:pPr algn="ctr" defTabSz="622300">
              <a:lnSpc>
                <a:spcPct val="90000"/>
              </a:lnSpc>
              <a:spcBef>
                <a:spcPct val="0"/>
              </a:spcBef>
              <a:spcAft>
                <a:spcPct val="35000"/>
              </a:spcAft>
            </a:pPr>
            <a:r>
              <a:rPr lang="de-DE" sz="1200" dirty="0">
                <a:solidFill>
                  <a:prstClr val="black"/>
                </a:solidFill>
              </a:rPr>
              <a:t>(DE*)</a:t>
            </a:r>
            <a:endParaRPr lang="en-US" sz="1200" dirty="0">
              <a:solidFill>
                <a:prstClr val="black"/>
              </a:solidFill>
            </a:endParaRPr>
          </a:p>
        </p:txBody>
      </p:sp>
      <p:sp>
        <p:nvSpPr>
          <p:cNvPr id="67" name="Flussdiagramm: Dokument 66"/>
          <p:cNvSpPr/>
          <p:nvPr/>
        </p:nvSpPr>
        <p:spPr>
          <a:xfrm>
            <a:off x="3989582" y="4002960"/>
            <a:ext cx="1116000" cy="459000"/>
          </a:xfrm>
          <a:prstGeom prst="flowChartDocument">
            <a:avLst/>
          </a:prstGeom>
          <a:solidFill>
            <a:schemeClr val="tx2">
              <a:lumMod val="60000"/>
              <a:lumOff val="40000"/>
            </a:schemeClr>
          </a:solidFill>
          <a:ln w="57150">
            <a:solidFill>
              <a:schemeClr val="tx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200" dirty="0">
                <a:solidFill>
                  <a:prstClr val="black"/>
                </a:solidFill>
              </a:rPr>
              <a:t>Externer ZP</a:t>
            </a:r>
            <a:endParaRPr lang="en-US" sz="1200" dirty="0">
              <a:solidFill>
                <a:prstClr val="black"/>
              </a:solidFill>
            </a:endParaRPr>
          </a:p>
          <a:p>
            <a:pPr algn="ctr" defTabSz="622300">
              <a:lnSpc>
                <a:spcPct val="90000"/>
              </a:lnSpc>
              <a:spcBef>
                <a:spcPct val="0"/>
              </a:spcBef>
              <a:spcAft>
                <a:spcPct val="35000"/>
              </a:spcAft>
            </a:pPr>
            <a:r>
              <a:rPr lang="en-US" sz="1200" dirty="0">
                <a:solidFill>
                  <a:prstClr val="black"/>
                </a:solidFill>
              </a:rPr>
              <a:t>(MaLo-ID-</a:t>
            </a:r>
            <a:r>
              <a:rPr lang="en-US" sz="1200" dirty="0" err="1">
                <a:solidFill>
                  <a:prstClr val="black"/>
                </a:solidFill>
              </a:rPr>
              <a:t>Nr</a:t>
            </a:r>
            <a:r>
              <a:rPr lang="en-US" sz="1200" dirty="0">
                <a:solidFill>
                  <a:prstClr val="black"/>
                </a:solidFill>
              </a:rPr>
              <a:t>.)</a:t>
            </a:r>
          </a:p>
        </p:txBody>
      </p:sp>
      <p:cxnSp>
        <p:nvCxnSpPr>
          <p:cNvPr id="76" name="Gerade Verbindung mit Pfeil 75"/>
          <p:cNvCxnSpPr>
            <a:stCxn id="63" idx="3"/>
            <a:endCxn id="66" idx="0"/>
          </p:cNvCxnSpPr>
          <p:nvPr/>
        </p:nvCxnSpPr>
        <p:spPr>
          <a:xfrm>
            <a:off x="6696112" y="2126220"/>
            <a:ext cx="1386336" cy="1876740"/>
          </a:xfrm>
          <a:prstGeom prst="curvedConnector2">
            <a:avLst/>
          </a:prstGeom>
          <a:ln w="9525">
            <a:solidFill>
              <a:srgbClr val="777777"/>
            </a:solidFill>
            <a:prstDash val="lgDash"/>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9" name="Gerade Verbindung mit Pfeil 75"/>
          <p:cNvCxnSpPr>
            <a:stCxn id="14" idx="1"/>
            <a:endCxn id="12" idx="1"/>
          </p:cNvCxnSpPr>
          <p:nvPr/>
        </p:nvCxnSpPr>
        <p:spPr>
          <a:xfrm rot="10800000" flipV="1">
            <a:off x="2879721" y="1073058"/>
            <a:ext cx="1764257" cy="2115969"/>
          </a:xfrm>
          <a:prstGeom prst="curvedConnector3">
            <a:avLst>
              <a:gd name="adj1" fmla="val 115356"/>
            </a:avLst>
          </a:prstGeom>
          <a:ln w="9525">
            <a:solidFill>
              <a:srgbClr val="777777"/>
            </a:solidFill>
            <a:prstDash val="lgDash"/>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94" name="Flussdiagramm: Dokument 93"/>
          <p:cNvSpPr/>
          <p:nvPr/>
        </p:nvSpPr>
        <p:spPr>
          <a:xfrm>
            <a:off x="3734336" y="1896720"/>
            <a:ext cx="1116000" cy="459000"/>
          </a:xfrm>
          <a:prstGeom prst="flowChartDocumen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300" dirty="0">
                <a:solidFill>
                  <a:prstClr val="black"/>
                </a:solidFill>
              </a:rPr>
              <a:t>Interner ZP</a:t>
            </a:r>
            <a:endParaRPr lang="en-US" sz="1300" dirty="0">
              <a:solidFill>
                <a:prstClr val="black"/>
              </a:solidFill>
            </a:endParaRPr>
          </a:p>
        </p:txBody>
      </p:sp>
      <p:sp>
        <p:nvSpPr>
          <p:cNvPr id="112" name="Flussdiagramm: Dokument 111"/>
          <p:cNvSpPr/>
          <p:nvPr/>
        </p:nvSpPr>
        <p:spPr>
          <a:xfrm>
            <a:off x="5616016" y="3992245"/>
            <a:ext cx="1116000" cy="459000"/>
          </a:xfrm>
          <a:prstGeom prst="flowChartDocument">
            <a:avLst/>
          </a:prstGeom>
          <a:solidFill>
            <a:schemeClr val="accent5">
              <a:lumMod val="60000"/>
              <a:lumOff val="40000"/>
            </a:schemeClr>
          </a:solidFill>
          <a:ln w="571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300" dirty="0">
                <a:solidFill>
                  <a:prstClr val="black"/>
                </a:solidFill>
              </a:rPr>
              <a:t>Interner ZP</a:t>
            </a:r>
          </a:p>
        </p:txBody>
      </p:sp>
      <p:sp>
        <p:nvSpPr>
          <p:cNvPr id="113" name="Flussdiagramm: Dokument 112"/>
          <p:cNvSpPr/>
          <p:nvPr/>
        </p:nvSpPr>
        <p:spPr>
          <a:xfrm>
            <a:off x="2051720" y="3999977"/>
            <a:ext cx="1116000" cy="459000"/>
          </a:xfrm>
          <a:prstGeom prst="flowChartDocumen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22300">
              <a:lnSpc>
                <a:spcPct val="90000"/>
              </a:lnSpc>
              <a:spcBef>
                <a:spcPct val="0"/>
              </a:spcBef>
              <a:spcAft>
                <a:spcPct val="35000"/>
              </a:spcAft>
            </a:pPr>
            <a:r>
              <a:rPr lang="de-DE" sz="1300" dirty="0">
                <a:solidFill>
                  <a:prstClr val="black"/>
                </a:solidFill>
              </a:rPr>
              <a:t>Interner ZP</a:t>
            </a:r>
            <a:endParaRPr lang="en-US" sz="1300" dirty="0">
              <a:solidFill>
                <a:prstClr val="black"/>
              </a:solidFill>
            </a:endParaRPr>
          </a:p>
        </p:txBody>
      </p:sp>
      <p:cxnSp>
        <p:nvCxnSpPr>
          <p:cNvPr id="117" name="Gerade Verbindung mit Pfeil 75"/>
          <p:cNvCxnSpPr>
            <a:stCxn id="94" idx="1"/>
            <a:endCxn id="113" idx="1"/>
          </p:cNvCxnSpPr>
          <p:nvPr/>
        </p:nvCxnSpPr>
        <p:spPr>
          <a:xfrm rot="10800000" flipV="1">
            <a:off x="2051720" y="2126220"/>
            <a:ext cx="1682616" cy="2103257"/>
          </a:xfrm>
          <a:prstGeom prst="curvedConnector3">
            <a:avLst>
              <a:gd name="adj1" fmla="val 113586"/>
            </a:avLst>
          </a:prstGeom>
          <a:ln w="9525">
            <a:solidFill>
              <a:srgbClr val="777777"/>
            </a:solidFill>
            <a:prstDash val="lgDash"/>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 name="Rechteck 7"/>
          <p:cNvSpPr/>
          <p:nvPr/>
        </p:nvSpPr>
        <p:spPr>
          <a:xfrm>
            <a:off x="6300192" y="3354852"/>
            <a:ext cx="432000" cy="13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b="1" dirty="0"/>
              <a:t>NEU</a:t>
            </a:r>
            <a:endParaRPr lang="en-US" sz="900" b="1" dirty="0"/>
          </a:p>
        </p:txBody>
      </p:sp>
      <p:sp>
        <p:nvSpPr>
          <p:cNvPr id="32" name="Rechteck 31"/>
          <p:cNvSpPr/>
          <p:nvPr/>
        </p:nvSpPr>
        <p:spPr>
          <a:xfrm>
            <a:off x="5436048" y="4330886"/>
            <a:ext cx="432000" cy="13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b="1" dirty="0"/>
              <a:t>NEU</a:t>
            </a:r>
            <a:endParaRPr lang="en-US" sz="900" b="1" dirty="0"/>
          </a:p>
        </p:txBody>
      </p:sp>
      <p:sp>
        <p:nvSpPr>
          <p:cNvPr id="34" name="Rechteck 33"/>
          <p:cNvSpPr/>
          <p:nvPr/>
        </p:nvSpPr>
        <p:spPr>
          <a:xfrm>
            <a:off x="3851920" y="4330886"/>
            <a:ext cx="432000" cy="13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b="1" dirty="0"/>
              <a:t>NEU</a:t>
            </a:r>
            <a:endParaRPr lang="en-US" sz="1050" b="1" dirty="0"/>
          </a:p>
        </p:txBody>
      </p:sp>
      <p:sp>
        <p:nvSpPr>
          <p:cNvPr id="31" name="Textplatzhalter 8"/>
          <p:cNvSpPr>
            <a:spLocks noGrp="1"/>
          </p:cNvSpPr>
          <p:nvPr>
            <p:ph type="body" sz="quarter" idx="13"/>
          </p:nvPr>
        </p:nvSpPr>
        <p:spPr>
          <a:xfrm>
            <a:off x="381001" y="879534"/>
            <a:ext cx="5968998" cy="425953"/>
          </a:xfrm>
        </p:spPr>
        <p:txBody>
          <a:bodyPr>
            <a:normAutofit/>
          </a:bodyPr>
          <a:lstStyle/>
          <a:p>
            <a:r>
              <a:rPr lang="de-DE" sz="2000" b="1" dirty="0"/>
              <a:t>Zählpunkttransformation</a:t>
            </a:r>
            <a:endParaRPr lang="de-DE" sz="2400" b="1" dirty="0"/>
          </a:p>
        </p:txBody>
      </p:sp>
      <p:sp>
        <p:nvSpPr>
          <p:cNvPr id="35" name="Rechteck 34"/>
          <p:cNvSpPr/>
          <p:nvPr/>
        </p:nvSpPr>
        <p:spPr>
          <a:xfrm>
            <a:off x="4292336" y="4824920"/>
            <a:ext cx="432000" cy="13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b="1" dirty="0"/>
              <a:t>NEU</a:t>
            </a:r>
            <a:endParaRPr lang="en-US" sz="900" b="1" dirty="0"/>
          </a:p>
        </p:txBody>
      </p:sp>
      <p:sp>
        <p:nvSpPr>
          <p:cNvPr id="6" name="Fußzeilenplatzhalter 5"/>
          <p:cNvSpPr>
            <a:spLocks noGrp="1"/>
          </p:cNvSpPr>
          <p:nvPr>
            <p:ph type="ftr" sz="quarter" idx="14"/>
          </p:nvPr>
        </p:nvSpPr>
        <p:spPr/>
        <p:txBody>
          <a:bodyPr/>
          <a:lstStyle/>
          <a:p>
            <a:r>
              <a:rPr lang="de-DE" spc="90">
                <a:solidFill>
                  <a:prstClr val="black">
                    <a:tint val="75000"/>
                  </a:prstClr>
                </a:solidFill>
              </a:rPr>
              <a:t>Schulung Grundlagen IS-U</a:t>
            </a:r>
            <a:endParaRPr lang="de-DE" spc="90" dirty="0">
              <a:solidFill>
                <a:prstClr val="black">
                  <a:tint val="75000"/>
                </a:prstClr>
              </a:solidFill>
            </a:endParaRPr>
          </a:p>
        </p:txBody>
      </p:sp>
    </p:spTree>
    <p:extLst>
      <p:ext uri="{BB962C8B-B14F-4D97-AF65-F5344CB8AC3E}">
        <p14:creationId xmlns:p14="http://schemas.microsoft.com/office/powerpoint/2010/main" val="373678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Das IS-U Haus</a:t>
            </a:r>
          </a:p>
        </p:txBody>
      </p:sp>
      <p:sp>
        <p:nvSpPr>
          <p:cNvPr id="3" name="Inhaltsplatzhalter 2"/>
          <p:cNvSpPr>
            <a:spLocks noGrp="1"/>
          </p:cNvSpPr>
          <p:nvPr>
            <p:ph sz="half" idx="1"/>
          </p:nvPr>
        </p:nvSpPr>
        <p:spPr>
          <a:xfrm>
            <a:off x="5148080" y="1613269"/>
            <a:ext cx="2905215" cy="3042608"/>
          </a:xfrm>
        </p:spPr>
        <p:txBody>
          <a:bodyPr>
            <a:normAutofit fontScale="32500" lnSpcReduction="20000"/>
          </a:bodyPr>
          <a:lstStyle/>
          <a:p>
            <a:r>
              <a:rPr lang="de-DE" dirty="0"/>
              <a:t>Anschlussobjekt: kann ein Gebäude, Brunnen oder Baustelle sein.</a:t>
            </a:r>
          </a:p>
          <a:p>
            <a:r>
              <a:rPr lang="de-DE" dirty="0"/>
              <a:t>Verbrauchsstelle: räumlich abgeschlossene Objekt (Wohnung oder Fabrik)</a:t>
            </a:r>
          </a:p>
          <a:p>
            <a:r>
              <a:rPr lang="de-DE" dirty="0"/>
              <a:t>Geräteplatz: Platz in einem Anschlussobjekt, an dem das Gerät verbaut wurde</a:t>
            </a:r>
          </a:p>
          <a:p>
            <a:r>
              <a:rPr lang="de-DE" dirty="0"/>
              <a:t>Anlage: ist ein Datenobjekt wo die ganze/viele Daten hinterlegt sind. Grundlage für die Abrechnung der Geräte.</a:t>
            </a:r>
          </a:p>
          <a:p>
            <a:r>
              <a:rPr lang="de-DE" dirty="0"/>
              <a:t>Geschäftspartner: Person oder Organisation, mit der das Unternehmen eine Geschäftsbeziehung unterhält.</a:t>
            </a:r>
          </a:p>
          <a:p>
            <a:r>
              <a:rPr lang="de-DE" dirty="0"/>
              <a:t>Vertrag: Vereinbarung zwischen Geschäftspartner und Versorgungsunternehmen</a:t>
            </a:r>
          </a:p>
          <a:p>
            <a:r>
              <a:rPr lang="de-DE" dirty="0"/>
              <a:t>Vertragskonto: Struktur, über die Buchungen zu Verträgen oder Vertragspositionen abgerechnet werden</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25</a:t>
            </a:fld>
            <a:endParaRPr lang="de-DE" dirty="0"/>
          </a:p>
        </p:txBody>
      </p:sp>
      <p:sp>
        <p:nvSpPr>
          <p:cNvPr id="5" name="Textplatzhalter 4"/>
          <p:cNvSpPr>
            <a:spLocks noGrp="1"/>
          </p:cNvSpPr>
          <p:nvPr>
            <p:ph type="body" sz="quarter" idx="15"/>
          </p:nvPr>
        </p:nvSpPr>
        <p:spPr/>
        <p:txBody>
          <a:bodyPr/>
          <a:lstStyle/>
          <a:p>
            <a:r>
              <a:rPr lang="de-DE" dirty="0"/>
              <a:t>Allgemeiner Überblick</a:t>
            </a:r>
            <a:endParaRPr lang="en-US" dirty="0"/>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440" y="1707630"/>
            <a:ext cx="4135189"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3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Das IS-U Haus</a:t>
            </a:r>
          </a:p>
        </p:txBody>
      </p:sp>
      <p:sp>
        <p:nvSpPr>
          <p:cNvPr id="3" name="Inhaltsplatzhalter 2"/>
          <p:cNvSpPr>
            <a:spLocks noGrp="1"/>
          </p:cNvSpPr>
          <p:nvPr>
            <p:ph sz="half" idx="1"/>
          </p:nvPr>
        </p:nvSpPr>
        <p:spPr>
          <a:xfrm>
            <a:off x="5148080" y="1613269"/>
            <a:ext cx="3384470" cy="3042608"/>
          </a:xfrm>
        </p:spPr>
        <p:txBody>
          <a:bodyPr>
            <a:noAutofit/>
          </a:bodyPr>
          <a:lstStyle/>
          <a:p>
            <a:r>
              <a:rPr lang="de-DE" sz="900" kern="1200" dirty="0"/>
              <a:t>Der Geschäftspartner ist ein Mittelpunkt in der SAP IS-U Datenmodells</a:t>
            </a:r>
          </a:p>
          <a:p>
            <a:r>
              <a:rPr lang="de-DE" sz="900" kern="1200" dirty="0"/>
              <a:t>Ein Kunde kann mehrere Vertragskonten haben, </a:t>
            </a:r>
          </a:p>
          <a:p>
            <a:r>
              <a:rPr lang="de-DE" sz="900" kern="1200" dirty="0"/>
              <a:t>mehrere </a:t>
            </a:r>
            <a:r>
              <a:rPr lang="en-US" sz="900" kern="1200" dirty="0" err="1"/>
              <a:t>Verträge</a:t>
            </a:r>
            <a:r>
              <a:rPr lang="en-US" sz="900" kern="1200" dirty="0"/>
              <a:t> </a:t>
            </a:r>
            <a:r>
              <a:rPr lang="en-US" sz="900" kern="1200" dirty="0" err="1"/>
              <a:t>können</a:t>
            </a:r>
            <a:r>
              <a:rPr lang="en-US" sz="900" kern="1200" dirty="0"/>
              <a:t> </a:t>
            </a:r>
            <a:r>
              <a:rPr lang="en-US" sz="900" kern="1200" dirty="0" err="1"/>
              <a:t>mit</a:t>
            </a:r>
            <a:r>
              <a:rPr lang="en-US" sz="900" kern="1200" dirty="0"/>
              <a:t> </a:t>
            </a:r>
            <a:r>
              <a:rPr lang="en-US" sz="900" kern="1200" dirty="0" err="1"/>
              <a:t>einem</a:t>
            </a:r>
            <a:r>
              <a:rPr lang="en-US" sz="900" kern="1200" dirty="0"/>
              <a:t> </a:t>
            </a:r>
            <a:r>
              <a:rPr lang="en-US" sz="900" kern="1200" dirty="0" err="1"/>
              <a:t>Vertragskonto</a:t>
            </a:r>
            <a:r>
              <a:rPr lang="en-US" sz="900" kern="1200" dirty="0"/>
              <a:t> </a:t>
            </a:r>
            <a:r>
              <a:rPr lang="en-US" sz="900" kern="1200" dirty="0" err="1"/>
              <a:t>abgerechnet</a:t>
            </a:r>
            <a:r>
              <a:rPr lang="en-US" sz="900" kern="1200" dirty="0"/>
              <a:t> </a:t>
            </a:r>
            <a:r>
              <a:rPr lang="en-US" sz="900" kern="1200" dirty="0" err="1"/>
              <a:t>werden</a:t>
            </a:r>
            <a:r>
              <a:rPr lang="en-US" sz="900" kern="1200" dirty="0"/>
              <a:t> </a:t>
            </a:r>
            <a:endParaRPr lang="de-DE" sz="900" kern="1200" dirty="0"/>
          </a:p>
          <a:p>
            <a:r>
              <a:rPr lang="de-DE" sz="900" kern="1200" dirty="0"/>
              <a:t>Zu Jedem Vertrag gibt es eine Sparte und ein Buchungskreis </a:t>
            </a:r>
          </a:p>
          <a:p>
            <a:r>
              <a:rPr lang="de-DE" sz="900" dirty="0"/>
              <a:t>die zentrale Adressverwaltung steht in eine Verbindung zur Regionalstruktur, die das Versorgungsgebiet in Orte, Straßen und Straßenabschnitte gliedert.</a:t>
            </a:r>
          </a:p>
          <a:p>
            <a:r>
              <a:rPr lang="de-DE" sz="900" dirty="0"/>
              <a:t>Das Anschlussobjekt ist über die Adresse in der Regionalstruktur verbunden. </a:t>
            </a:r>
          </a:p>
          <a:p>
            <a:r>
              <a:rPr lang="de-DE" sz="900" dirty="0"/>
              <a:t>In einem Anschlussobjekt können sich mehrere Verbrauchsstellen, Anschlüsse und Geräteplätze befinden.</a:t>
            </a:r>
          </a:p>
          <a:p>
            <a:r>
              <a:rPr lang="de-DE" sz="900" kern="1200" dirty="0"/>
              <a:t>Durch den Vertrag verbindet die Anlage kaufmännische und technische Stammdaten zusammen und ist eine spartenbezogene Unterteilung der Verbrauchsstelle</a:t>
            </a:r>
            <a:endParaRPr lang="de-DE" sz="9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26</a:t>
            </a:fld>
            <a:endParaRPr lang="de-DE" dirty="0"/>
          </a:p>
        </p:txBody>
      </p:sp>
      <p:sp>
        <p:nvSpPr>
          <p:cNvPr id="5" name="Textplatzhalter 4"/>
          <p:cNvSpPr>
            <a:spLocks noGrp="1"/>
          </p:cNvSpPr>
          <p:nvPr>
            <p:ph type="body" sz="quarter" idx="15"/>
          </p:nvPr>
        </p:nvSpPr>
        <p:spPr/>
        <p:txBody>
          <a:bodyPr/>
          <a:lstStyle/>
          <a:p>
            <a:r>
              <a:rPr lang="de-DE" dirty="0"/>
              <a:t>Allgemeiner Überblick</a:t>
            </a:r>
            <a:endParaRPr lang="en-US" dirty="0"/>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619668"/>
            <a:ext cx="3921125" cy="286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05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Kaufmännische Stammdaten</a:t>
            </a:r>
          </a:p>
        </p:txBody>
      </p:sp>
      <p:sp>
        <p:nvSpPr>
          <p:cNvPr id="3" name="Inhaltsplatzhalter 2"/>
          <p:cNvSpPr>
            <a:spLocks noGrp="1"/>
          </p:cNvSpPr>
          <p:nvPr>
            <p:ph sz="half" idx="1"/>
          </p:nvPr>
        </p:nvSpPr>
        <p:spPr/>
        <p:txBody>
          <a:bodyPr/>
          <a:lstStyle/>
          <a:p>
            <a:r>
              <a:rPr lang="de-DE" dirty="0"/>
              <a:t>Geschäftspartner</a:t>
            </a:r>
          </a:p>
          <a:p>
            <a:r>
              <a:rPr lang="de-DE" dirty="0"/>
              <a:t>Vertragskonto</a:t>
            </a:r>
          </a:p>
          <a:p>
            <a:r>
              <a:rPr lang="de-DE" dirty="0"/>
              <a:t>Vertrag</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27</a:t>
            </a:fld>
            <a:endParaRPr lang="de-DE" dirty="0"/>
          </a:p>
        </p:txBody>
      </p:sp>
      <p:sp>
        <p:nvSpPr>
          <p:cNvPr id="5" name="Textplatzhalter 4"/>
          <p:cNvSpPr>
            <a:spLocks noGrp="1"/>
          </p:cNvSpPr>
          <p:nvPr>
            <p:ph type="body" sz="quarter" idx="15"/>
          </p:nvPr>
        </p:nvSpPr>
        <p:spPr/>
        <p:txBody>
          <a:bodyPr/>
          <a:lstStyle/>
          <a:p>
            <a:r>
              <a:rPr lang="de-DE" dirty="0"/>
              <a:t>Kaufmännische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25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240" y="2067680"/>
            <a:ext cx="43815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28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1243207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30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3" y="2988188"/>
            <a:ext cx="3340357" cy="179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sz="half" idx="1"/>
          </p:nvPr>
        </p:nvSpPr>
        <p:spPr>
          <a:xfrm>
            <a:off x="5230661" y="1613269"/>
            <a:ext cx="3337275" cy="3042608"/>
          </a:xfrm>
        </p:spPr>
        <p:txBody>
          <a:bodyPr>
            <a:normAutofit fontScale="55000" lnSpcReduction="20000"/>
          </a:bodyPr>
          <a:lstStyle/>
          <a:p>
            <a:endParaRPr lang="de-DE" dirty="0"/>
          </a:p>
          <a:p>
            <a:r>
              <a:rPr lang="de-DE" dirty="0"/>
              <a:t>Transaktion zum Geschäftspartner: </a:t>
            </a:r>
          </a:p>
          <a:p>
            <a:endParaRPr lang="de-DE" dirty="0"/>
          </a:p>
          <a:p>
            <a:endParaRPr lang="de-DE" dirty="0"/>
          </a:p>
          <a:p>
            <a:endParaRPr lang="de-DE" dirty="0"/>
          </a:p>
          <a:p>
            <a:r>
              <a:rPr lang="de-DE" dirty="0"/>
              <a:t>Hat ein Geschäftspartnertyp:  Personen, Organisation oder Gruppe </a:t>
            </a:r>
          </a:p>
          <a:p>
            <a:pPr marL="358775" indent="-358775" defTabSz="955675"/>
            <a:r>
              <a:rPr lang="de-DE" dirty="0"/>
              <a:t>Arten von Geschäftspartnern (Rollen): Vertragspartner, Installateur, Ansprechpartner, Interessent</a:t>
            </a:r>
          </a:p>
        </p:txBody>
      </p:sp>
      <p:sp>
        <p:nvSpPr>
          <p:cNvPr id="4" name="Foliennummernplatzhalter 3"/>
          <p:cNvSpPr>
            <a:spLocks noGrp="1"/>
          </p:cNvSpPr>
          <p:nvPr>
            <p:ph type="sldNum" sz="quarter" idx="4"/>
          </p:nvPr>
        </p:nvSpPr>
        <p:spPr/>
        <p:txBody>
          <a:bodyPr/>
          <a:lstStyle/>
          <a:p>
            <a:fld id="{2D4D75A6-B17A-CF40-A833-CBECE2C2781C}" type="slidenum">
              <a:rPr lang="de-DE" smtClean="0"/>
              <a:pPr/>
              <a:t>28</a:t>
            </a:fld>
            <a:endParaRPr lang="de-DE" dirty="0"/>
          </a:p>
        </p:txBody>
      </p:sp>
      <p:sp>
        <p:nvSpPr>
          <p:cNvPr id="5" name="Textplatzhalter 4"/>
          <p:cNvSpPr>
            <a:spLocks noGrp="1"/>
          </p:cNvSpPr>
          <p:nvPr>
            <p:ph type="body" sz="quarter" idx="15"/>
          </p:nvPr>
        </p:nvSpPr>
        <p:spPr/>
        <p:txBody>
          <a:bodyPr/>
          <a:lstStyle/>
          <a:p>
            <a:r>
              <a:rPr lang="de-DE" dirty="0"/>
              <a:t>Kaufmännische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646331"/>
          </a:xfrm>
          <a:prstGeom prst="rect">
            <a:avLst/>
          </a:prstGeom>
          <a:solidFill>
            <a:schemeClr val="accent3">
              <a:lumMod val="60000"/>
              <a:lumOff val="40000"/>
            </a:schemeClr>
          </a:solidFill>
        </p:spPr>
        <p:txBody>
          <a:bodyPr wrap="square">
            <a:spAutoFit/>
          </a:bodyPr>
          <a:lstStyle/>
          <a:p>
            <a:r>
              <a:rPr lang="de-DE" dirty="0">
                <a:latin typeface="Gill Sans Light"/>
              </a:rPr>
              <a:t>Ein </a:t>
            </a:r>
            <a:r>
              <a:rPr lang="de-DE" b="1" dirty="0">
                <a:latin typeface="Gill Sans Light"/>
              </a:rPr>
              <a:t>Geschäftspartner</a:t>
            </a:r>
            <a:r>
              <a:rPr lang="de-DE" dirty="0">
                <a:latin typeface="Gill Sans Light"/>
              </a:rPr>
              <a:t> ist eine </a:t>
            </a:r>
            <a:r>
              <a:rPr lang="de-DE" dirty="0"/>
              <a:t>natürliche oder juristische Person mit der Geschäftsbeziehungen unterhalten werden</a:t>
            </a:r>
            <a:r>
              <a:rPr lang="en-US" dirty="0">
                <a:latin typeface="Gill Sans Light"/>
              </a:rPr>
              <a:t>. </a:t>
            </a:r>
            <a:endParaRPr lang="de-DE" dirty="0"/>
          </a:p>
        </p:txBody>
      </p:sp>
      <p:pic>
        <p:nvPicPr>
          <p:cNvPr id="5304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80" y="2244032"/>
            <a:ext cx="1647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a:extLst>
              <a:ext uri="{FF2B5EF4-FFF2-40B4-BE49-F238E27FC236}">
                <a16:creationId xmlns:a16="http://schemas.microsoft.com/office/drawing/2014/main" id="{A33F80B3-3B50-4390-9623-9D315BD4B0F6}"/>
              </a:ext>
            </a:extLst>
          </p:cNvPr>
          <p:cNvSpPr/>
          <p:nvPr/>
        </p:nvSpPr>
        <p:spPr>
          <a:xfrm>
            <a:off x="979776" y="1678055"/>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469967"/>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596406"/>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132476"/>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678054"/>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156393"/>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br>
              <a:rPr lang="de-DE" sz="900" dirty="0"/>
            </a:br>
            <a:r>
              <a:rPr lang="de-DE" sz="900" dirty="0"/>
              <a:t>Geschäfts-partner</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540553" y="1810144"/>
            <a:ext cx="2741504" cy="1454967"/>
            <a:chOff x="3862412" y="2178910"/>
            <a:chExt cx="3981162" cy="2190032"/>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60" y="2193144"/>
              <a:ext cx="1480514"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b="1" dirty="0" err="1"/>
                <a:t>Steuerung</a:t>
              </a:r>
              <a:endParaRPr lang="de-DE" sz="900" b="1" dirty="0"/>
            </a:p>
            <a:p>
              <a:r>
                <a:rPr lang="de-DE" sz="900" dirty="0"/>
                <a:t>Personendaten</a:t>
              </a:r>
            </a:p>
            <a:p>
              <a:r>
                <a:rPr lang="de-DE" sz="900" dirty="0"/>
                <a:t>Geschäftspartnerart</a:t>
              </a:r>
            </a:p>
            <a:p>
              <a:r>
                <a:rPr lang="de-DE" sz="900" dirty="0"/>
                <a:t>Steuernummer</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862412" y="2178910"/>
              <a:ext cx="1275663" cy="10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Anschrift</a:t>
              </a:r>
              <a:endParaRPr lang="de-DE" sz="900" b="1" dirty="0"/>
            </a:p>
            <a:p>
              <a:pPr algn="r"/>
              <a:r>
                <a:rPr lang="de-DE" sz="900" dirty="0"/>
                <a:t>Name</a:t>
              </a:r>
            </a:p>
            <a:p>
              <a:pPr algn="r"/>
              <a:r>
                <a:rPr lang="de-DE" sz="900" dirty="0"/>
                <a:t>Standardadresse</a:t>
              </a:r>
            </a:p>
            <a:p>
              <a:pPr algn="r"/>
              <a:r>
                <a:rPr lang="de-DE" sz="900" dirty="0"/>
                <a:t>Postfachadresse</a:t>
              </a:r>
            </a:p>
            <a:p>
              <a:pPr algn="r"/>
              <a:r>
                <a:rPr lang="de-DE" sz="900" dirty="0"/>
                <a:t>Kommunikation</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5085166" y="3952000"/>
              <a:ext cx="1350154" cy="41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900" b="1" dirty="0" err="1"/>
                <a:t>Zahlungsverkehr</a:t>
              </a:r>
              <a:endParaRPr lang="de-DE" sz="900" b="1" dirty="0"/>
            </a:p>
            <a:p>
              <a:pPr algn="ctr"/>
              <a:r>
                <a:rPr lang="de-DE" sz="900" dirty="0"/>
                <a:t>Bankverbindung</a:t>
              </a:r>
            </a:p>
          </p:txBody>
        </p:sp>
      </p:grpSp>
    </p:spTree>
    <p:extLst>
      <p:ext uri="{BB962C8B-B14F-4D97-AF65-F5344CB8AC3E}">
        <p14:creationId xmlns:p14="http://schemas.microsoft.com/office/powerpoint/2010/main" val="188702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55487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9"/>
            <a:ext cx="3337275" cy="3042608"/>
          </a:xfrm>
        </p:spPr>
        <p:txBody>
          <a:bodyPr>
            <a:normAutofit fontScale="32500" lnSpcReduction="20000"/>
          </a:bodyPr>
          <a:lstStyle/>
          <a:p>
            <a:endParaRPr lang="de-DE" dirty="0"/>
          </a:p>
          <a:p>
            <a:r>
              <a:rPr lang="de-DE" sz="2800" dirty="0"/>
              <a:t>Transaktion zum Vertragskonto: </a:t>
            </a:r>
          </a:p>
          <a:p>
            <a:endParaRPr lang="de-DE" sz="2800" dirty="0"/>
          </a:p>
          <a:p>
            <a:endParaRPr lang="de-DE" sz="2800" dirty="0"/>
          </a:p>
          <a:p>
            <a:endParaRPr lang="de-DE" sz="2800" dirty="0"/>
          </a:p>
          <a:p>
            <a:endParaRPr lang="de-DE" sz="2800" dirty="0"/>
          </a:p>
          <a:p>
            <a:r>
              <a:rPr lang="de-DE" sz="2800" dirty="0"/>
              <a:t>Für das Vertragskonto wird eine Offene-Posten-Buchhaltung im Vertragskontokorrent </a:t>
            </a:r>
            <a:r>
              <a:rPr lang="en-US" sz="2800" dirty="0" err="1"/>
              <a:t>durchgeführt</a:t>
            </a:r>
            <a:r>
              <a:rPr lang="en-US" sz="2800" dirty="0"/>
              <a:t>.</a:t>
            </a:r>
          </a:p>
          <a:p>
            <a:r>
              <a:rPr lang="de-DE" sz="2800" dirty="0"/>
              <a:t>Die Verträge eines Geschäftspartners, für die die gleichen Zahlungs- und Mahnkonditionen gelten, können in einem Vertragskonto zusammengefasst werden.</a:t>
            </a:r>
            <a:endParaRPr lang="en-US" sz="2800" dirty="0"/>
          </a:p>
          <a:p>
            <a:r>
              <a:rPr lang="de-DE" sz="2800" dirty="0"/>
              <a:t>Ein Geschäftspartner kann mehrere Vertragskonten besitzen.</a:t>
            </a:r>
          </a:p>
          <a:p>
            <a:r>
              <a:rPr lang="de-DE" sz="2800" dirty="0"/>
              <a:t>!! Abschlagsverfahren pflegen, sonst kein Abschlagsplan!!</a:t>
            </a:r>
          </a:p>
        </p:txBody>
      </p:sp>
      <p:sp>
        <p:nvSpPr>
          <p:cNvPr id="4" name="Foliennummernplatzhalter 3"/>
          <p:cNvSpPr>
            <a:spLocks noGrp="1"/>
          </p:cNvSpPr>
          <p:nvPr>
            <p:ph type="sldNum" sz="quarter" idx="4"/>
          </p:nvPr>
        </p:nvSpPr>
        <p:spPr/>
        <p:txBody>
          <a:bodyPr/>
          <a:lstStyle/>
          <a:p>
            <a:fld id="{2D4D75A6-B17A-CF40-A833-CBECE2C2781C}" type="slidenum">
              <a:rPr lang="de-DE" smtClean="0"/>
              <a:pPr/>
              <a:t>29</a:t>
            </a:fld>
            <a:endParaRPr lang="de-DE" dirty="0"/>
          </a:p>
        </p:txBody>
      </p:sp>
      <p:sp>
        <p:nvSpPr>
          <p:cNvPr id="5" name="Textplatzhalter 4"/>
          <p:cNvSpPr>
            <a:spLocks noGrp="1"/>
          </p:cNvSpPr>
          <p:nvPr>
            <p:ph type="body" sz="quarter" idx="15"/>
          </p:nvPr>
        </p:nvSpPr>
        <p:spPr/>
        <p:txBody>
          <a:bodyPr/>
          <a:lstStyle/>
          <a:p>
            <a:r>
              <a:rPr lang="de-DE" dirty="0"/>
              <a:t>Kaufmännische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dirty="0">
                <a:latin typeface="Gill Sans Light"/>
              </a:rPr>
              <a:t>Das </a:t>
            </a:r>
            <a:r>
              <a:rPr lang="de-DE" sz="1600" b="1" dirty="0">
                <a:latin typeface="Gill Sans Light"/>
              </a:rPr>
              <a:t>Vertragskonto</a:t>
            </a:r>
            <a:r>
              <a:rPr lang="de-DE" sz="1600" dirty="0">
                <a:latin typeface="Gill Sans Light"/>
              </a:rPr>
              <a:t> enthält steuernde Daten zum Zahlungsverkehr, wie z.B. </a:t>
            </a:r>
          </a:p>
          <a:p>
            <a:r>
              <a:rPr lang="de-DE" sz="1600" dirty="0">
                <a:latin typeface="Gill Sans Light"/>
              </a:rPr>
              <a:t>Bankverbindungen für Ein- und Ausgangszahlungen, Mahndaten und Zahldaten.</a:t>
            </a:r>
          </a:p>
        </p:txBody>
      </p:sp>
      <p:sp>
        <p:nvSpPr>
          <p:cNvPr id="10" name="Ellipse 9">
            <a:extLst>
              <a:ext uri="{FF2B5EF4-FFF2-40B4-BE49-F238E27FC236}">
                <a16:creationId xmlns:a16="http://schemas.microsoft.com/office/drawing/2014/main" id="{A33F80B3-3B50-4390-9623-9D315BD4B0F6}"/>
              </a:ext>
            </a:extLst>
          </p:cNvPr>
          <p:cNvSpPr/>
          <p:nvPr/>
        </p:nvSpPr>
        <p:spPr>
          <a:xfrm>
            <a:off x="979776" y="1678055"/>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469967"/>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596406"/>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132476"/>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678054"/>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156393"/>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r>
              <a:rPr lang="de-DE" sz="900" dirty="0"/>
              <a:t>Vertrags-</a:t>
            </a:r>
          </a:p>
          <a:p>
            <a:pPr algn="ctr"/>
            <a:r>
              <a:rPr lang="de-DE" sz="900" dirty="0" err="1"/>
              <a:t>konto</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8354" y="1651322"/>
            <a:ext cx="3741778" cy="1890789"/>
            <a:chOff x="3089565" y="1939848"/>
            <a:chExt cx="5433742" cy="2846036"/>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60" y="2193143"/>
              <a:ext cx="2160247"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b="1" dirty="0" err="1"/>
                <a:t>Mahndaten</a:t>
              </a:r>
              <a:r>
                <a:rPr lang="en-US" sz="900" b="1" dirty="0"/>
                <a:t>/</a:t>
              </a:r>
              <a:r>
                <a:rPr lang="en-US" sz="900" b="1" dirty="0" err="1"/>
                <a:t>Korrespondenz</a:t>
              </a:r>
              <a:endParaRPr lang="de-DE" sz="900" b="1" dirty="0"/>
            </a:p>
            <a:p>
              <a:r>
                <a:rPr lang="de-DE" sz="900" dirty="0"/>
                <a:t>Mahnverfahren</a:t>
              </a:r>
            </a:p>
            <a:p>
              <a:r>
                <a:rPr lang="de-DE" sz="900" dirty="0"/>
                <a:t>Mahnsperrgrund</a:t>
              </a:r>
            </a:p>
            <a:p>
              <a:r>
                <a:rPr lang="de-DE" sz="900" dirty="0"/>
                <a:t>Korrespondenzsteuerung</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089565" y="1939848"/>
              <a:ext cx="2048510" cy="18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Allgemein</a:t>
              </a:r>
              <a:endParaRPr lang="de-DE" sz="900" b="1" dirty="0"/>
            </a:p>
            <a:p>
              <a:pPr algn="r"/>
              <a:r>
                <a:rPr lang="de-DE" sz="900" dirty="0"/>
                <a:t>Adresse</a:t>
              </a:r>
            </a:p>
            <a:p>
              <a:pPr algn="r"/>
              <a:r>
                <a:rPr lang="de-DE" sz="900" dirty="0"/>
                <a:t>Vertragskontotyp</a:t>
              </a:r>
            </a:p>
            <a:p>
              <a:pPr algn="r"/>
              <a:r>
                <a:rPr lang="de-DE" sz="900" dirty="0"/>
                <a:t>Toleranzgruppe</a:t>
              </a:r>
            </a:p>
            <a:p>
              <a:pPr algn="r"/>
              <a:r>
                <a:rPr lang="de-DE" sz="900" dirty="0"/>
                <a:t>Verrechnungstyp</a:t>
              </a:r>
            </a:p>
            <a:p>
              <a:pPr algn="r"/>
              <a:r>
                <a:rPr lang="de-DE" sz="900" dirty="0"/>
                <a:t>Währung</a:t>
              </a:r>
            </a:p>
            <a:p>
              <a:pPr algn="r"/>
              <a:r>
                <a:rPr lang="de-DE" sz="900" dirty="0"/>
                <a:t>Zahlungskonditionen</a:t>
              </a:r>
            </a:p>
            <a:p>
              <a:pPr algn="r"/>
              <a:r>
                <a:rPr lang="de-DE" sz="900" dirty="0"/>
                <a:t>Kontenfindungsmerkmal</a:t>
              </a:r>
            </a:p>
            <a:p>
              <a:pPr algn="r"/>
              <a:r>
                <a:rPr lang="de-DE" sz="900" dirty="0"/>
                <a:t>abw. Rechnungsempfänger</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973430" y="3952000"/>
              <a:ext cx="1573628"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900" b="1" dirty="0" err="1"/>
                <a:t>Zahlung</a:t>
              </a:r>
              <a:r>
                <a:rPr lang="en-US" sz="900" b="1" dirty="0"/>
                <a:t> /</a:t>
              </a:r>
              <a:r>
                <a:rPr lang="en-US" sz="900" b="1" dirty="0" err="1"/>
                <a:t>Steuerung</a:t>
              </a:r>
              <a:endParaRPr lang="de-DE" sz="900" b="1" dirty="0"/>
            </a:p>
            <a:p>
              <a:pPr algn="ctr"/>
              <a:r>
                <a:rPr lang="de-DE" sz="900" dirty="0" err="1"/>
                <a:t>Zahlungstdaten</a:t>
              </a:r>
              <a:endParaRPr lang="de-DE" sz="900" dirty="0"/>
            </a:p>
            <a:p>
              <a:pPr algn="ctr"/>
              <a:r>
                <a:rPr lang="de-DE" sz="900" dirty="0"/>
                <a:t>Eingangszahlungen</a:t>
              </a:r>
            </a:p>
            <a:p>
              <a:pPr algn="ctr"/>
              <a:r>
                <a:rPr lang="de-DE" sz="900" dirty="0"/>
                <a:t>Ausgangszahlungen</a:t>
              </a:r>
            </a:p>
          </p:txBody>
        </p:sp>
      </p:grpSp>
      <p:pic>
        <p:nvPicPr>
          <p:cNvPr id="531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60" y="2127491"/>
            <a:ext cx="21907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14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7918" y="2388902"/>
            <a:ext cx="2165457" cy="2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16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1</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lnSpcReduction="10000"/>
          </a:bodyPr>
          <a:lstStyle/>
          <a:p>
            <a:r>
              <a:rPr lang="de-DE" sz="4000" dirty="0"/>
              <a:t>Grundbegriffe und Zusammenhänge</a:t>
            </a:r>
          </a:p>
        </p:txBody>
      </p:sp>
      <p:sp>
        <p:nvSpPr>
          <p:cNvPr id="2" name="Textfeld 1"/>
          <p:cNvSpPr txBox="1"/>
          <p:nvPr/>
        </p:nvSpPr>
        <p:spPr>
          <a:xfrm>
            <a:off x="2637126" y="3479430"/>
            <a:ext cx="4585551" cy="923330"/>
          </a:xfrm>
          <a:prstGeom prst="rect">
            <a:avLst/>
          </a:prstGeom>
          <a:noFill/>
        </p:spPr>
        <p:txBody>
          <a:bodyPr wrap="none" rtlCol="0">
            <a:spAutoFit/>
          </a:bodyPr>
          <a:lstStyle/>
          <a:p>
            <a:pPr marL="285750" indent="-285750">
              <a:buFont typeface="Arial" panose="020B0604020202020204" pitchFamily="34" charset="0"/>
              <a:buChar char="•"/>
            </a:pPr>
            <a:r>
              <a:rPr lang="de-DE" dirty="0"/>
              <a:t>SAP R/3 und Einführung in IS-U</a:t>
            </a:r>
          </a:p>
          <a:p>
            <a:pPr marL="285750" indent="-285750">
              <a:buFont typeface="Arial" panose="020B0604020202020204" pitchFamily="34" charset="0"/>
              <a:buChar char="•"/>
            </a:pPr>
            <a:r>
              <a:rPr lang="de-DE" dirty="0"/>
              <a:t>Unternehmensstruktur Standardbegriffe </a:t>
            </a:r>
          </a:p>
          <a:p>
            <a:pPr marL="285750" indent="-285750">
              <a:buFont typeface="Arial" panose="020B0604020202020204" pitchFamily="34" charset="0"/>
              <a:buChar char="•"/>
            </a:pPr>
            <a:r>
              <a:rPr lang="de-DE" dirty="0"/>
              <a:t>Regionalstruktur</a:t>
            </a:r>
          </a:p>
        </p:txBody>
      </p:sp>
      <p:sp>
        <p:nvSpPr>
          <p:cNvPr id="3" name="Fußzeilenplatzhalter 2"/>
          <p:cNvSpPr>
            <a:spLocks noGrp="1"/>
          </p:cNvSpPr>
          <p:nvPr>
            <p:ph type="ftr" sz="quarter" idx="15"/>
          </p:nvPr>
        </p:nvSpPr>
        <p:spPr/>
        <p:txBody>
          <a:bodyPr/>
          <a:lstStyle/>
          <a:p>
            <a:r>
              <a:rPr lang="de-DE" spc="90"/>
              <a:t>Schulung Grundlagen IS-U</a:t>
            </a:r>
            <a:endParaRPr lang="de-DE" spc="9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a:t>
            </a:fld>
            <a:endParaRPr lang="de-DE" dirty="0"/>
          </a:p>
        </p:txBody>
      </p:sp>
    </p:spTree>
    <p:extLst>
      <p:ext uri="{BB962C8B-B14F-4D97-AF65-F5344CB8AC3E}">
        <p14:creationId xmlns:p14="http://schemas.microsoft.com/office/powerpoint/2010/main" val="12514173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32640308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9"/>
            <a:ext cx="3337275" cy="3042608"/>
          </a:xfrm>
        </p:spPr>
        <p:txBody>
          <a:bodyPr>
            <a:normAutofit fontScale="32500" lnSpcReduction="20000"/>
          </a:bodyPr>
          <a:lstStyle/>
          <a:p>
            <a:endParaRPr lang="de-DE" dirty="0"/>
          </a:p>
          <a:p>
            <a:r>
              <a:rPr lang="de-DE" sz="2800" dirty="0"/>
              <a:t>Transaktion zum Vertrag: </a:t>
            </a:r>
          </a:p>
          <a:p>
            <a:endParaRPr lang="de-DE" sz="2800" dirty="0"/>
          </a:p>
          <a:p>
            <a:endParaRPr lang="de-DE" sz="2800" dirty="0"/>
          </a:p>
          <a:p>
            <a:endParaRPr lang="de-DE" sz="2800" dirty="0"/>
          </a:p>
          <a:p>
            <a:endParaRPr lang="de-DE" sz="2800" dirty="0"/>
          </a:p>
          <a:p>
            <a:r>
              <a:rPr lang="de-DE" sz="2800" dirty="0"/>
              <a:t>Ein Vertrag entsteht durch den Einzug und wird mit dem Auszug beendet.</a:t>
            </a:r>
          </a:p>
          <a:p>
            <a:r>
              <a:rPr lang="de-DE" sz="2800" dirty="0"/>
              <a:t>Enthält Steuerungsdaten für die Abrechnung, die Abschlagsplanerstellung.</a:t>
            </a:r>
          </a:p>
          <a:p>
            <a:r>
              <a:rPr lang="de-DE" sz="2800" dirty="0"/>
              <a:t>Ein Geschäftspartner kann mehrere Vertragskonten haben, denen wiederum ein oder mehrere Verträge zugeordnet sein können.</a:t>
            </a:r>
          </a:p>
          <a:p>
            <a:r>
              <a:rPr lang="de-DE" sz="2800" dirty="0"/>
              <a:t>Verknüpft die Versorgungsanlage mit dem Vertragskonto.</a:t>
            </a:r>
          </a:p>
        </p:txBody>
      </p:sp>
      <p:sp>
        <p:nvSpPr>
          <p:cNvPr id="4" name="Foliennummernplatzhalter 3"/>
          <p:cNvSpPr>
            <a:spLocks noGrp="1"/>
          </p:cNvSpPr>
          <p:nvPr>
            <p:ph type="sldNum" sz="quarter" idx="4"/>
          </p:nvPr>
        </p:nvSpPr>
        <p:spPr/>
        <p:txBody>
          <a:bodyPr/>
          <a:lstStyle/>
          <a:p>
            <a:fld id="{2D4D75A6-B17A-CF40-A833-CBECE2C2781C}" type="slidenum">
              <a:rPr lang="de-DE" smtClean="0"/>
              <a:pPr/>
              <a:t>30</a:t>
            </a:fld>
            <a:endParaRPr lang="de-DE" dirty="0"/>
          </a:p>
        </p:txBody>
      </p:sp>
      <p:sp>
        <p:nvSpPr>
          <p:cNvPr id="5" name="Textplatzhalter 4"/>
          <p:cNvSpPr>
            <a:spLocks noGrp="1"/>
          </p:cNvSpPr>
          <p:nvPr>
            <p:ph type="body" sz="quarter" idx="15"/>
          </p:nvPr>
        </p:nvSpPr>
        <p:spPr/>
        <p:txBody>
          <a:bodyPr/>
          <a:lstStyle/>
          <a:p>
            <a:r>
              <a:rPr lang="de-DE" dirty="0"/>
              <a:t>Kaufmännische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dirty="0">
                <a:latin typeface="Gill Sans Light"/>
              </a:rPr>
              <a:t>Der </a:t>
            </a:r>
            <a:r>
              <a:rPr lang="de-DE" sz="1600" b="1" dirty="0">
                <a:latin typeface="Gill Sans Light"/>
              </a:rPr>
              <a:t>Vertrag</a:t>
            </a:r>
            <a:r>
              <a:rPr lang="de-DE" sz="1600" dirty="0">
                <a:latin typeface="Gill Sans Light"/>
              </a:rPr>
              <a:t> ist eine Vereinbarung zwischen Geschäftspartner und Versorgungsunternehmen, die sich auf genau eine Sparte bezieht.</a:t>
            </a:r>
          </a:p>
        </p:txBody>
      </p:sp>
      <p:sp>
        <p:nvSpPr>
          <p:cNvPr id="10" name="Ellipse 9">
            <a:extLst>
              <a:ext uri="{FF2B5EF4-FFF2-40B4-BE49-F238E27FC236}">
                <a16:creationId xmlns:a16="http://schemas.microsoft.com/office/drawing/2014/main" id="{A33F80B3-3B50-4390-9623-9D315BD4B0F6}"/>
              </a:ext>
            </a:extLst>
          </p:cNvPr>
          <p:cNvSpPr/>
          <p:nvPr/>
        </p:nvSpPr>
        <p:spPr>
          <a:xfrm>
            <a:off x="979776" y="1678055"/>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469967"/>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596406"/>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132476"/>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678054"/>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156393"/>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r>
              <a:rPr lang="de-DE" sz="900" dirty="0"/>
              <a:t>Vertrag</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277595" y="1651322"/>
            <a:ext cx="2747979" cy="2167788"/>
            <a:chOff x="3480551" y="1939848"/>
            <a:chExt cx="3990565" cy="3262978"/>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59" y="2193143"/>
              <a:ext cx="1108057"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Termindaten</a:t>
              </a:r>
            </a:p>
            <a:p>
              <a:r>
                <a:rPr lang="de-DE" sz="900" dirty="0"/>
                <a:t>Anlage</a:t>
              </a:r>
            </a:p>
            <a:p>
              <a:r>
                <a:rPr lang="de-DE" sz="900" dirty="0"/>
                <a:t>Einzugsdatum</a:t>
              </a:r>
            </a:p>
            <a:p>
              <a:r>
                <a:rPr lang="de-DE" sz="900" dirty="0"/>
                <a:t>Auszugsdatum</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480551" y="1939848"/>
              <a:ext cx="1657525"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Allgemein</a:t>
              </a:r>
              <a:endParaRPr lang="de-DE" sz="900" b="1" dirty="0"/>
            </a:p>
            <a:p>
              <a:pPr algn="r"/>
              <a:r>
                <a:rPr lang="de-DE" sz="900" dirty="0"/>
                <a:t>Vertragskontonummer</a:t>
              </a:r>
            </a:p>
            <a:p>
              <a:pPr algn="r"/>
              <a:r>
                <a:rPr lang="de-DE" sz="900" dirty="0"/>
                <a:t>Vertrag Altsystem</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000329" y="3952000"/>
              <a:ext cx="2299918" cy="12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Abrechnung</a:t>
              </a:r>
            </a:p>
            <a:p>
              <a:pPr algn="r"/>
              <a:r>
                <a:rPr lang="de-DE" sz="900" dirty="0"/>
                <a:t>Serviceanbieter</a:t>
              </a:r>
            </a:p>
            <a:p>
              <a:pPr algn="r"/>
              <a:r>
                <a:rPr lang="de-DE" sz="900" dirty="0"/>
                <a:t>Fakturierender Serviceanbieter</a:t>
              </a:r>
            </a:p>
            <a:p>
              <a:pPr algn="r"/>
              <a:r>
                <a:rPr lang="de-DE" sz="900" dirty="0"/>
                <a:t>Kontenfindung</a:t>
              </a:r>
            </a:p>
            <a:p>
              <a:pPr algn="r"/>
              <a:r>
                <a:rPr lang="de-DE" sz="900" dirty="0"/>
                <a:t>gemeinsame Fakturierung</a:t>
              </a:r>
            </a:p>
            <a:p>
              <a:pPr algn="r"/>
              <a:r>
                <a:rPr lang="de-DE" sz="900" dirty="0"/>
                <a:t>Abrechnungssperrgrund</a:t>
              </a:r>
            </a:p>
          </p:txBody>
        </p:sp>
      </p:grpSp>
      <p:pic>
        <p:nvPicPr>
          <p:cNvPr id="5324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70" y="2240684"/>
            <a:ext cx="17335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4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8684" y="3177026"/>
            <a:ext cx="2351543" cy="136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60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Technische Stammdaten</a:t>
            </a:r>
          </a:p>
        </p:txBody>
      </p:sp>
      <p:sp>
        <p:nvSpPr>
          <p:cNvPr id="3" name="Inhaltsplatzhalter 2"/>
          <p:cNvSpPr>
            <a:spLocks noGrp="1"/>
          </p:cNvSpPr>
          <p:nvPr>
            <p:ph sz="half" idx="1"/>
          </p:nvPr>
        </p:nvSpPr>
        <p:spPr/>
        <p:txBody>
          <a:bodyPr>
            <a:normAutofit fontScale="70000" lnSpcReduction="20000"/>
          </a:bodyPr>
          <a:lstStyle/>
          <a:p>
            <a:r>
              <a:rPr lang="de-DE" dirty="0"/>
              <a:t>Anschlussobjekt</a:t>
            </a:r>
          </a:p>
          <a:p>
            <a:r>
              <a:rPr lang="de-DE" dirty="0"/>
              <a:t>Verbrauchsstelle</a:t>
            </a:r>
          </a:p>
          <a:p>
            <a:r>
              <a:rPr lang="de-DE" dirty="0"/>
              <a:t>Anlage</a:t>
            </a:r>
          </a:p>
          <a:p>
            <a:r>
              <a:rPr lang="de-DE" dirty="0"/>
              <a:t>Geräteplatz</a:t>
            </a:r>
          </a:p>
          <a:p>
            <a:r>
              <a:rPr lang="de-DE" dirty="0"/>
              <a:t>Zählpunkt</a:t>
            </a:r>
          </a:p>
          <a:p>
            <a:r>
              <a:rPr lang="de-DE" dirty="0"/>
              <a:t>Stammdaten Deregulierung</a:t>
            </a:r>
          </a:p>
          <a:p>
            <a:pPr lvl="1"/>
            <a:r>
              <a:rPr lang="de-DE" dirty="0"/>
              <a:t>Serviceanbieter</a:t>
            </a:r>
          </a:p>
          <a:p>
            <a:pPr lvl="1"/>
            <a:r>
              <a:rPr lang="de-DE" dirty="0"/>
              <a:t>Servicearten</a:t>
            </a:r>
          </a:p>
          <a:p>
            <a:pPr lvl="1"/>
            <a:r>
              <a:rPr lang="de-DE" dirty="0"/>
              <a:t>Services</a:t>
            </a:r>
          </a:p>
          <a:p>
            <a:pPr lvl="1"/>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31</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26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10" y="1412842"/>
            <a:ext cx="36576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20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733162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9"/>
            <a:ext cx="3337275" cy="3042608"/>
          </a:xfrm>
        </p:spPr>
        <p:txBody>
          <a:bodyPr>
            <a:normAutofit fontScale="40000" lnSpcReduction="20000"/>
          </a:bodyPr>
          <a:lstStyle/>
          <a:p>
            <a:endParaRPr lang="de-DE" dirty="0"/>
          </a:p>
          <a:p>
            <a:r>
              <a:rPr lang="de-DE" sz="2800" dirty="0"/>
              <a:t>Transaktion zum Anschlussobjekt: </a:t>
            </a:r>
          </a:p>
          <a:p>
            <a:endParaRPr lang="de-DE" sz="2800" dirty="0"/>
          </a:p>
          <a:p>
            <a:endParaRPr lang="de-DE" sz="2800" dirty="0"/>
          </a:p>
          <a:p>
            <a:endParaRPr lang="de-DE" sz="2800" dirty="0"/>
          </a:p>
          <a:p>
            <a:endParaRPr lang="de-DE" sz="2800" dirty="0"/>
          </a:p>
          <a:p>
            <a:r>
              <a:rPr lang="de-DE" sz="2800" dirty="0"/>
              <a:t>Jedes </a:t>
            </a:r>
            <a:r>
              <a:rPr lang="en-US" sz="2800" dirty="0" err="1"/>
              <a:t>Anschlussobjekt</a:t>
            </a:r>
            <a:r>
              <a:rPr lang="en-US" sz="2800" dirty="0"/>
              <a:t> </a:t>
            </a:r>
            <a:r>
              <a:rPr lang="en-US" sz="2800" dirty="0" err="1"/>
              <a:t>besitzt</a:t>
            </a:r>
            <a:r>
              <a:rPr lang="en-US" sz="2800" dirty="0"/>
              <a:t> </a:t>
            </a:r>
            <a:r>
              <a:rPr lang="en-US" sz="2800" dirty="0" err="1"/>
              <a:t>eine</a:t>
            </a:r>
            <a:r>
              <a:rPr lang="en-US" sz="2800" dirty="0"/>
              <a:t> </a:t>
            </a:r>
            <a:r>
              <a:rPr lang="en-US" sz="2800" dirty="0" err="1"/>
              <a:t>Adresse</a:t>
            </a:r>
            <a:r>
              <a:rPr lang="en-US" sz="2800" dirty="0"/>
              <a:t> die </a:t>
            </a:r>
            <a:r>
              <a:rPr lang="de-DE" sz="2800" dirty="0"/>
              <a:t>mit der postalischen Regionalstruktur verknüpft ist</a:t>
            </a:r>
          </a:p>
          <a:p>
            <a:r>
              <a:rPr lang="de-DE" sz="2800" dirty="0"/>
              <a:t>man kann die Hinweise an den Außendienst pflegen</a:t>
            </a:r>
          </a:p>
          <a:p>
            <a:r>
              <a:rPr lang="de-DE" sz="2800" dirty="0"/>
              <a:t>Einem </a:t>
            </a:r>
            <a:r>
              <a:rPr lang="de-DE" sz="2800" kern="1200" dirty="0"/>
              <a:t>Anschlussobjekt können mehrere Verbrauchsstellen (Wohnungen) </a:t>
            </a:r>
            <a:r>
              <a:rPr lang="en-US" sz="2800" kern="1200" dirty="0" err="1"/>
              <a:t>zugeordnet</a:t>
            </a:r>
            <a:r>
              <a:rPr lang="en-US" sz="2800" kern="1200" dirty="0"/>
              <a:t> </a:t>
            </a:r>
            <a:r>
              <a:rPr lang="en-US" sz="2800" kern="1200" dirty="0" err="1"/>
              <a:t>werden</a:t>
            </a:r>
            <a:r>
              <a:rPr lang="en-US" sz="2800" kern="1200" dirty="0"/>
              <a:t>.</a:t>
            </a:r>
            <a:endParaRPr lang="en-US" sz="28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32</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769441"/>
          </a:xfrm>
          <a:prstGeom prst="rect">
            <a:avLst/>
          </a:prstGeom>
          <a:solidFill>
            <a:schemeClr val="accent3">
              <a:lumMod val="60000"/>
              <a:lumOff val="40000"/>
            </a:schemeClr>
          </a:solidFill>
        </p:spPr>
        <p:txBody>
          <a:bodyPr wrap="square">
            <a:spAutoFit/>
          </a:bodyPr>
          <a:lstStyle/>
          <a:p>
            <a:r>
              <a:rPr lang="de-DE" sz="1400" dirty="0"/>
              <a:t>Ein Ort, der mit Energie versorgt wird, wird in IS-U als </a:t>
            </a:r>
            <a:r>
              <a:rPr lang="de-DE" sz="1400" b="1" dirty="0" err="1"/>
              <a:t>Anschlußobjekt</a:t>
            </a:r>
            <a:r>
              <a:rPr lang="de-DE" sz="1400" dirty="0"/>
              <a:t> abgebildet. Meist einspricht ein </a:t>
            </a:r>
            <a:r>
              <a:rPr lang="en-US" sz="1400" dirty="0" err="1"/>
              <a:t>Anschlussobjekt</a:t>
            </a:r>
            <a:r>
              <a:rPr lang="en-US" sz="1400" dirty="0"/>
              <a:t> </a:t>
            </a:r>
            <a:r>
              <a:rPr lang="en-US" sz="1400" dirty="0" err="1"/>
              <a:t>einem</a:t>
            </a:r>
            <a:r>
              <a:rPr lang="en-US" sz="1400" dirty="0"/>
              <a:t> </a:t>
            </a:r>
            <a:r>
              <a:rPr lang="en-US" sz="1400" dirty="0" err="1"/>
              <a:t>Gebäude</a:t>
            </a:r>
            <a:r>
              <a:rPr lang="en-US" sz="1400" dirty="0"/>
              <a:t>, </a:t>
            </a:r>
            <a:r>
              <a:rPr lang="en-US" sz="1400" dirty="0" err="1"/>
              <a:t>Brunnen</a:t>
            </a:r>
            <a:r>
              <a:rPr lang="en-US" sz="1400" dirty="0"/>
              <a:t> </a:t>
            </a:r>
            <a:r>
              <a:rPr lang="en-US" sz="1400" dirty="0" err="1"/>
              <a:t>oder</a:t>
            </a:r>
            <a:r>
              <a:rPr lang="en-US" sz="1400" dirty="0"/>
              <a:t> </a:t>
            </a:r>
            <a:r>
              <a:rPr lang="en-US" sz="1400" dirty="0" err="1"/>
              <a:t>einer</a:t>
            </a:r>
            <a:r>
              <a:rPr lang="en-US" sz="1400" dirty="0"/>
              <a:t> </a:t>
            </a:r>
            <a:r>
              <a:rPr lang="en-US" sz="1400" dirty="0" err="1"/>
              <a:t>Baustelle</a:t>
            </a:r>
            <a:r>
              <a:rPr lang="en-US" sz="1400" dirty="0"/>
              <a:t>. </a:t>
            </a:r>
            <a:r>
              <a:rPr lang="en-US" sz="1400" dirty="0" err="1"/>
              <a:t>Es</a:t>
            </a:r>
            <a:r>
              <a:rPr lang="en-US" sz="1400" dirty="0"/>
              <a:t> </a:t>
            </a:r>
            <a:r>
              <a:rPr lang="en-US" sz="1400" dirty="0" err="1"/>
              <a:t>kann</a:t>
            </a:r>
            <a:r>
              <a:rPr lang="en-US" sz="1400" dirty="0"/>
              <a:t> </a:t>
            </a:r>
            <a:r>
              <a:rPr lang="en-US" sz="1400" dirty="0" err="1"/>
              <a:t>sie</a:t>
            </a:r>
            <a:r>
              <a:rPr lang="en-US" sz="1400" dirty="0"/>
              <a:t> </a:t>
            </a:r>
            <a:r>
              <a:rPr lang="en-US" sz="1400" dirty="0" err="1"/>
              <a:t>aber</a:t>
            </a:r>
            <a:r>
              <a:rPr lang="en-US" sz="1400" dirty="0"/>
              <a:t> </a:t>
            </a:r>
            <a:r>
              <a:rPr lang="en-US" sz="1400" dirty="0" err="1"/>
              <a:t>auch</a:t>
            </a:r>
            <a:r>
              <a:rPr lang="en-US" sz="1400" dirty="0"/>
              <a:t> </a:t>
            </a:r>
            <a:r>
              <a:rPr lang="en-US" sz="1400" dirty="0" err="1"/>
              <a:t>für</a:t>
            </a:r>
            <a:r>
              <a:rPr lang="en-US" sz="1400" dirty="0"/>
              <a:t> </a:t>
            </a:r>
            <a:r>
              <a:rPr lang="en-US" sz="1400" dirty="0" err="1"/>
              <a:t>Telefonzellen</a:t>
            </a:r>
            <a:r>
              <a:rPr lang="en-US" sz="1400" dirty="0"/>
              <a:t>, </a:t>
            </a:r>
            <a:r>
              <a:rPr lang="en-US" sz="1400" dirty="0" err="1"/>
              <a:t>Werbetafeln</a:t>
            </a:r>
            <a:r>
              <a:rPr lang="en-US" sz="1400" dirty="0"/>
              <a:t> </a:t>
            </a:r>
            <a:r>
              <a:rPr lang="en-US" sz="1400" dirty="0" err="1"/>
              <a:t>oder</a:t>
            </a:r>
            <a:r>
              <a:rPr lang="en-US" sz="1400" dirty="0"/>
              <a:t> </a:t>
            </a:r>
            <a:r>
              <a:rPr lang="en-US" sz="1400" dirty="0" err="1"/>
              <a:t>andere</a:t>
            </a:r>
            <a:r>
              <a:rPr lang="en-US" sz="1400" dirty="0"/>
              <a:t> </a:t>
            </a:r>
            <a:r>
              <a:rPr lang="en-US" sz="1400" dirty="0" err="1"/>
              <a:t>Orte</a:t>
            </a:r>
            <a:r>
              <a:rPr lang="en-US" sz="1400" dirty="0"/>
              <a:t> </a:t>
            </a:r>
            <a:r>
              <a:rPr lang="en-US" sz="1400" dirty="0" err="1"/>
              <a:t>mit</a:t>
            </a:r>
            <a:r>
              <a:rPr lang="en-US" sz="1400" dirty="0"/>
              <a:t> </a:t>
            </a:r>
            <a:r>
              <a:rPr lang="en-US" sz="1400" dirty="0" err="1"/>
              <a:t>Energiebezug</a:t>
            </a:r>
            <a:r>
              <a:rPr lang="en-US" sz="1400" dirty="0"/>
              <a:t> </a:t>
            </a:r>
            <a:r>
              <a:rPr lang="en-US" sz="1400" dirty="0" err="1"/>
              <a:t>geben</a:t>
            </a:r>
            <a:r>
              <a:rPr lang="en-US" sz="1400" dirty="0"/>
              <a:t>.</a:t>
            </a:r>
            <a:r>
              <a:rPr lang="de-DE" sz="1600" dirty="0"/>
              <a:t> </a:t>
            </a:r>
          </a:p>
        </p:txBody>
      </p:sp>
      <p:sp>
        <p:nvSpPr>
          <p:cNvPr id="10" name="Ellipse 9">
            <a:extLst>
              <a:ext uri="{FF2B5EF4-FFF2-40B4-BE49-F238E27FC236}">
                <a16:creationId xmlns:a16="http://schemas.microsoft.com/office/drawing/2014/main" id="{A33F80B3-3B50-4390-9623-9D315BD4B0F6}"/>
              </a:ext>
            </a:extLst>
          </p:cNvPr>
          <p:cNvSpPr/>
          <p:nvPr/>
        </p:nvSpPr>
        <p:spPr>
          <a:xfrm>
            <a:off x="979776" y="1878383"/>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670295"/>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796734"/>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332804"/>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878382"/>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356721"/>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r>
              <a:rPr lang="de-DE" sz="900" dirty="0"/>
              <a:t>AO</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469956" y="1851650"/>
            <a:ext cx="3145523" cy="1752289"/>
            <a:chOff x="3759894" y="1939848"/>
            <a:chExt cx="4567871" cy="2637564"/>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59" y="2193143"/>
              <a:ext cx="1964706"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Adressdaten</a:t>
              </a:r>
            </a:p>
            <a:p>
              <a:r>
                <a:rPr lang="de-DE" sz="900" dirty="0"/>
                <a:t>Anschrift</a:t>
              </a:r>
            </a:p>
            <a:p>
              <a:r>
                <a:rPr lang="de-DE" sz="900" dirty="0"/>
                <a:t>politische Regionalstruktur</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759894" y="1939848"/>
              <a:ext cx="1378182"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Allgemein</a:t>
              </a:r>
              <a:endParaRPr lang="de-DE" sz="900" b="1" dirty="0"/>
            </a:p>
            <a:p>
              <a:pPr algn="r"/>
              <a:r>
                <a:rPr lang="de-DE" sz="900" dirty="0"/>
                <a:t>Anschlussnummer</a:t>
              </a:r>
            </a:p>
            <a:p>
              <a:pPr algn="r"/>
              <a:r>
                <a:rPr lang="de-DE" sz="900" dirty="0"/>
                <a:t>Bezeichnung</a:t>
              </a:r>
            </a:p>
            <a:p>
              <a:pPr algn="r"/>
              <a:r>
                <a:rPr lang="de-DE" sz="900" dirty="0"/>
                <a:t>Status</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559014" y="3952000"/>
              <a:ext cx="1741233"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Eigenschaften</a:t>
              </a:r>
            </a:p>
            <a:p>
              <a:pPr algn="r"/>
              <a:r>
                <a:rPr lang="de-DE" sz="900" dirty="0"/>
                <a:t>Standortwerk</a:t>
              </a:r>
            </a:p>
            <a:p>
              <a:pPr algn="r"/>
              <a:r>
                <a:rPr lang="de-DE" sz="900" dirty="0"/>
                <a:t>Regionalstrukturgruppe</a:t>
              </a:r>
            </a:p>
          </p:txBody>
        </p:sp>
      </p:grpSp>
      <p:pic>
        <p:nvPicPr>
          <p:cNvPr id="533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90" y="2243138"/>
            <a:ext cx="1619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50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938" y="2571751"/>
            <a:ext cx="2062017" cy="217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77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3625743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9"/>
            <a:ext cx="3337275" cy="3042608"/>
          </a:xfrm>
        </p:spPr>
        <p:txBody>
          <a:bodyPr>
            <a:normAutofit fontScale="40000" lnSpcReduction="20000"/>
          </a:bodyPr>
          <a:lstStyle/>
          <a:p>
            <a:endParaRPr lang="de-DE" dirty="0"/>
          </a:p>
          <a:p>
            <a:r>
              <a:rPr lang="de-DE" sz="2800" dirty="0"/>
              <a:t>Transaktion zur Verbrauchsstelle: </a:t>
            </a:r>
          </a:p>
          <a:p>
            <a:endParaRPr lang="de-DE" sz="2800" dirty="0"/>
          </a:p>
          <a:p>
            <a:endParaRPr lang="de-DE" sz="2800" dirty="0"/>
          </a:p>
          <a:p>
            <a:endParaRPr lang="de-DE" sz="2800" dirty="0"/>
          </a:p>
          <a:p>
            <a:endParaRPr lang="de-DE" sz="2800" dirty="0"/>
          </a:p>
          <a:p>
            <a:r>
              <a:rPr lang="de-DE" sz="2800" dirty="0"/>
              <a:t>Ist einem Anschlussobjekt zugeordnet und enthält dessen Adresse</a:t>
            </a:r>
          </a:p>
          <a:p>
            <a:r>
              <a:rPr lang="de-DE" sz="2800" dirty="0"/>
              <a:t>man kann die Hinweise an den Außendienst pflegen</a:t>
            </a:r>
          </a:p>
          <a:p>
            <a:r>
              <a:rPr lang="de-DE" sz="2800" dirty="0"/>
              <a:t>Kann mehrere abzurechnende Versorgungsanlagen umfassen</a:t>
            </a:r>
          </a:p>
          <a:p>
            <a:r>
              <a:rPr lang="de-DE" sz="2800" dirty="0"/>
              <a:t>Kann mehrere Sparten umfassen</a:t>
            </a:r>
            <a:endParaRPr lang="en-US" sz="28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33</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dirty="0"/>
              <a:t>Unter einer </a:t>
            </a:r>
            <a:r>
              <a:rPr lang="de-DE" sz="1600" b="1" dirty="0"/>
              <a:t>Verbrauchsstelle</a:t>
            </a:r>
            <a:r>
              <a:rPr lang="de-DE" sz="1600" dirty="0"/>
              <a:t> versteht man eine räumlich abgeschlossene, zu versorgende Einheit z.B. Haus, Wohnung, Fabrikhalle oder Büro.</a:t>
            </a:r>
            <a:endParaRPr lang="de-DE" dirty="0"/>
          </a:p>
        </p:txBody>
      </p:sp>
      <p:sp>
        <p:nvSpPr>
          <p:cNvPr id="10" name="Ellipse 9">
            <a:extLst>
              <a:ext uri="{FF2B5EF4-FFF2-40B4-BE49-F238E27FC236}">
                <a16:creationId xmlns:a16="http://schemas.microsoft.com/office/drawing/2014/main" id="{A33F80B3-3B50-4390-9623-9D315BD4B0F6}"/>
              </a:ext>
            </a:extLst>
          </p:cNvPr>
          <p:cNvSpPr/>
          <p:nvPr/>
        </p:nvSpPr>
        <p:spPr>
          <a:xfrm>
            <a:off x="979776" y="1878383"/>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670295"/>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796734"/>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332804"/>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878382"/>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356721"/>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r>
              <a:rPr lang="de-DE" sz="900" dirty="0"/>
              <a:t>VB</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585369" y="1851650"/>
            <a:ext cx="2132426" cy="1752289"/>
            <a:chOff x="3927497" y="1939848"/>
            <a:chExt cx="3096672" cy="2637564"/>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59" y="2193143"/>
              <a:ext cx="661110"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Adresse</a:t>
              </a:r>
            </a:p>
            <a:p>
              <a:r>
                <a:rPr lang="de-DE" sz="900" dirty="0"/>
                <a:t>Straße</a:t>
              </a:r>
            </a:p>
            <a:p>
              <a:r>
                <a:rPr lang="de-DE" sz="900" dirty="0"/>
                <a:t>Ort</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927497" y="1939848"/>
              <a:ext cx="1210577"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Lage</a:t>
              </a:r>
              <a:endParaRPr lang="de-DE" sz="900" b="1" dirty="0"/>
            </a:p>
            <a:p>
              <a:pPr algn="r"/>
              <a:r>
                <a:rPr lang="de-DE" sz="900" dirty="0"/>
                <a:t>Anschlussobjekt</a:t>
              </a:r>
            </a:p>
            <a:p>
              <a:pPr algn="r"/>
              <a:r>
                <a:rPr lang="de-DE" sz="900" dirty="0"/>
                <a:t>Ergänzungen</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763768" y="3952000"/>
              <a:ext cx="1536477"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Eigenschaften</a:t>
              </a:r>
            </a:p>
            <a:p>
              <a:pPr algn="r"/>
              <a:r>
                <a:rPr lang="de-DE" sz="900" dirty="0"/>
                <a:t>Verbrauchsstellenart</a:t>
              </a:r>
            </a:p>
            <a:p>
              <a:pPr algn="r"/>
              <a:r>
                <a:rPr lang="de-DE" sz="900" dirty="0"/>
                <a:t>Eigentümer</a:t>
              </a:r>
            </a:p>
          </p:txBody>
        </p:sp>
      </p:grpSp>
      <p:pic>
        <p:nvPicPr>
          <p:cNvPr id="5345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80" y="2224088"/>
            <a:ext cx="16668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453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50" y="3037823"/>
            <a:ext cx="2175908" cy="161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56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3638237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355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7548" y="2226423"/>
            <a:ext cx="2012542" cy="243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sz="half" idx="1"/>
          </p:nvPr>
        </p:nvSpPr>
        <p:spPr>
          <a:xfrm>
            <a:off x="5230661" y="1613269"/>
            <a:ext cx="3337275" cy="3042608"/>
          </a:xfrm>
        </p:spPr>
        <p:txBody>
          <a:bodyPr>
            <a:normAutofit fontScale="32500" lnSpcReduction="20000"/>
          </a:bodyPr>
          <a:lstStyle/>
          <a:p>
            <a:endParaRPr lang="de-DE" dirty="0"/>
          </a:p>
          <a:p>
            <a:r>
              <a:rPr lang="de-DE" sz="2800" dirty="0"/>
              <a:t>Transaktion zur Anlage: </a:t>
            </a:r>
          </a:p>
          <a:p>
            <a:endParaRPr lang="de-DE" sz="2800" dirty="0"/>
          </a:p>
          <a:p>
            <a:endParaRPr lang="de-DE" sz="2800" dirty="0"/>
          </a:p>
          <a:p>
            <a:endParaRPr lang="de-DE" sz="2800" dirty="0"/>
          </a:p>
          <a:p>
            <a:endParaRPr lang="de-DE" sz="2800" dirty="0"/>
          </a:p>
          <a:p>
            <a:r>
              <a:rPr lang="en-US" sz="2800" kern="1200" dirty="0" err="1"/>
              <a:t>Spartenabhängig</a:t>
            </a:r>
            <a:endParaRPr lang="en-US" sz="2800" kern="1200" dirty="0"/>
          </a:p>
          <a:p>
            <a:r>
              <a:rPr lang="de-DE" sz="2800" kern="1200" dirty="0"/>
              <a:t>Zusammenfassung gemeinsam abzurechnender Geräte (Zähler, Wandler, </a:t>
            </a:r>
            <a:r>
              <a:rPr lang="en-US" sz="2800" kern="1200" dirty="0" err="1"/>
              <a:t>Rundsteuerempfänger</a:t>
            </a:r>
            <a:r>
              <a:rPr lang="en-US" sz="2800" kern="1200" dirty="0"/>
              <a:t>, </a:t>
            </a:r>
            <a:r>
              <a:rPr lang="en-US" sz="2800" kern="1200" dirty="0" err="1"/>
              <a:t>Druckregler</a:t>
            </a:r>
            <a:r>
              <a:rPr lang="en-US" sz="2800" kern="1200" dirty="0"/>
              <a:t>, </a:t>
            </a:r>
            <a:r>
              <a:rPr lang="en-US" sz="2800" kern="1200" dirty="0" err="1"/>
              <a:t>Zählwerke</a:t>
            </a:r>
            <a:r>
              <a:rPr lang="en-US" sz="2800" kern="1200" dirty="0"/>
              <a:t>)</a:t>
            </a:r>
          </a:p>
          <a:p>
            <a:r>
              <a:rPr lang="en-US" sz="2800" kern="1200" dirty="0" err="1"/>
              <a:t>Grundlage</a:t>
            </a:r>
            <a:r>
              <a:rPr lang="en-US" sz="2800" kern="1200" dirty="0"/>
              <a:t> </a:t>
            </a:r>
            <a:r>
              <a:rPr lang="en-US" sz="2800" kern="1200" dirty="0" err="1"/>
              <a:t>für</a:t>
            </a:r>
            <a:r>
              <a:rPr lang="en-US" sz="2800" kern="1200" dirty="0"/>
              <a:t> die </a:t>
            </a:r>
            <a:r>
              <a:rPr lang="en-US" sz="2800" kern="1200" dirty="0" err="1"/>
              <a:t>Abrechnung</a:t>
            </a:r>
            <a:r>
              <a:rPr lang="en-US" sz="2800" kern="1200" dirty="0"/>
              <a:t> der </a:t>
            </a:r>
            <a:r>
              <a:rPr lang="en-US" sz="2800" kern="1200" dirty="0" err="1"/>
              <a:t>Geräte</a:t>
            </a:r>
            <a:r>
              <a:rPr lang="en-US" sz="2800" kern="1200" dirty="0"/>
              <a:t> (</a:t>
            </a:r>
            <a:r>
              <a:rPr lang="de-DE" sz="2800" kern="1200" dirty="0"/>
              <a:t>in der Anlage wird </a:t>
            </a:r>
            <a:r>
              <a:rPr lang="de-DE" sz="2800" kern="1200" dirty="0" err="1"/>
              <a:t>Tariftyp</a:t>
            </a:r>
            <a:r>
              <a:rPr lang="de-DE" sz="2800" kern="1200" dirty="0"/>
              <a:t> für die Abrechnung zugeordnet sowie die die Ableseeinheit für die </a:t>
            </a:r>
            <a:r>
              <a:rPr lang="en-US" sz="2800" kern="1200" dirty="0" err="1"/>
              <a:t>Ablesetermine</a:t>
            </a:r>
            <a:r>
              <a:rPr lang="en-US" sz="2800" kern="1200" dirty="0"/>
              <a:t> </a:t>
            </a:r>
            <a:r>
              <a:rPr lang="en-US" sz="2800" kern="1200" dirty="0" err="1"/>
              <a:t>ermittelt</a:t>
            </a:r>
            <a:r>
              <a:rPr lang="en-US" sz="2800" kern="1200" dirty="0"/>
              <a:t>)</a:t>
            </a:r>
          </a:p>
          <a:p>
            <a:r>
              <a:rPr lang="de-DE" sz="2800" kern="1200" dirty="0"/>
              <a:t>1:1 Zuordnung zum Vertrag und Verbrauchsstelle</a:t>
            </a:r>
          </a:p>
          <a:p>
            <a:r>
              <a:rPr lang="de-DE" sz="2800" kern="1200" dirty="0"/>
              <a:t>Pflege von Anlagefakten möglich </a:t>
            </a:r>
            <a:endParaRPr lang="en-US" sz="2800" kern="12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34</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b="1" dirty="0"/>
              <a:t>Versorgungsanlage</a:t>
            </a:r>
            <a:r>
              <a:rPr lang="de-DE" sz="1600" dirty="0"/>
              <a:t> (kurz: Anlage) stellt das Bindeglied (durch Einzug/Vertrag) zwischen kaufmännischen und den technischen Stammdaten dar.</a:t>
            </a:r>
            <a:endParaRPr lang="en-US"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670295"/>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796734"/>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7" name="Gruppieren 36"/>
          <p:cNvGrpSpPr/>
          <p:nvPr/>
        </p:nvGrpSpPr>
        <p:grpSpPr>
          <a:xfrm>
            <a:off x="479325" y="1613269"/>
            <a:ext cx="2736222" cy="2398681"/>
            <a:chOff x="3960246" y="1729779"/>
            <a:chExt cx="3600002" cy="3310307"/>
          </a:xfrm>
        </p:grpSpPr>
        <p:sp>
          <p:nvSpPr>
            <p:cNvPr id="38" name="Ellipse 37">
              <a:extLst>
                <a:ext uri="{FF2B5EF4-FFF2-40B4-BE49-F238E27FC236}">
                  <a16:creationId xmlns:a16="http://schemas.microsoft.com/office/drawing/2014/main" id="{2230B68B-D069-4830-8114-EE0878526E62}"/>
                </a:ext>
              </a:extLst>
            </p:cNvPr>
            <p:cNvSpPr/>
            <p:nvPr/>
          </p:nvSpPr>
          <p:spPr>
            <a:xfrm>
              <a:off x="4500246" y="1980088"/>
              <a:ext cx="2520001" cy="2520000"/>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cxnSp>
          <p:nvCxnSpPr>
            <p:cNvPr id="39" name="Gerader Verbinder 4">
              <a:extLst>
                <a:ext uri="{FF2B5EF4-FFF2-40B4-BE49-F238E27FC236}">
                  <a16:creationId xmlns:a16="http://schemas.microsoft.com/office/drawing/2014/main" id="{AA8FFC9F-03DC-4D5E-B049-F66C060B63C0}"/>
                </a:ext>
              </a:extLst>
            </p:cNvPr>
            <p:cNvCxnSpPr/>
            <p:nvPr/>
          </p:nvCxnSpPr>
          <p:spPr>
            <a:xfrm>
              <a:off x="3960246" y="3240087"/>
              <a:ext cx="3600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bject 6">
              <a:extLst>
                <a:ext uri="{FF2B5EF4-FFF2-40B4-BE49-F238E27FC236}">
                  <a16:creationId xmlns:a16="http://schemas.microsoft.com/office/drawing/2014/main" id="{29F1F0C1-3EA7-43A5-90E7-5FC840F43CC3}"/>
                </a:ext>
              </a:extLst>
            </p:cNvPr>
            <p:cNvSpPr/>
            <p:nvPr/>
          </p:nvSpPr>
          <p:spPr>
            <a:xfrm flipH="1">
              <a:off x="5744701" y="1729779"/>
              <a:ext cx="60152" cy="3310307"/>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1" name="object 38">
              <a:extLst>
                <a:ext uri="{FF2B5EF4-FFF2-40B4-BE49-F238E27FC236}">
                  <a16:creationId xmlns:a16="http://schemas.microsoft.com/office/drawing/2014/main" id="{A87752A1-D197-4DF5-B871-48D95AFBF637}"/>
                </a:ext>
              </a:extLst>
            </p:cNvPr>
            <p:cNvSpPr/>
            <p:nvPr/>
          </p:nvSpPr>
          <p:spPr>
            <a:xfrm>
              <a:off x="5220247" y="2700087"/>
              <a:ext cx="1080001" cy="1080000"/>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endParaRPr dirty="0"/>
            </a:p>
          </p:txBody>
        </p:sp>
        <p:sp>
          <p:nvSpPr>
            <p:cNvPr id="42" name="Kreis: nicht ausgefüllt 21">
              <a:extLst>
                <a:ext uri="{FF2B5EF4-FFF2-40B4-BE49-F238E27FC236}">
                  <a16:creationId xmlns:a16="http://schemas.microsoft.com/office/drawing/2014/main" id="{9A3C93C5-C145-4050-9ECE-C80D9F8FEC0E}"/>
                </a:ext>
              </a:extLst>
            </p:cNvPr>
            <p:cNvSpPr/>
            <p:nvPr/>
          </p:nvSpPr>
          <p:spPr>
            <a:xfrm>
              <a:off x="5184246" y="2664087"/>
              <a:ext cx="1152001" cy="1151999"/>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43" name="object 6">
              <a:extLst>
                <a:ext uri="{FF2B5EF4-FFF2-40B4-BE49-F238E27FC236}">
                  <a16:creationId xmlns:a16="http://schemas.microsoft.com/office/drawing/2014/main" id="{9D497260-FDC5-4A04-8509-3D425FFF8A06}"/>
                </a:ext>
              </a:extLst>
            </p:cNvPr>
            <p:cNvSpPr/>
            <p:nvPr/>
          </p:nvSpPr>
          <p:spPr>
            <a:xfrm>
              <a:off x="3960246" y="3240086"/>
              <a:ext cx="3600002" cy="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4" name="Shape 2715">
              <a:extLst>
                <a:ext uri="{FF2B5EF4-FFF2-40B4-BE49-F238E27FC236}">
                  <a16:creationId xmlns:a16="http://schemas.microsoft.com/office/drawing/2014/main" id="{D83219F5-4780-44EE-9A96-7E6DFD7D3F21}"/>
                </a:ext>
              </a:extLst>
            </p:cNvPr>
            <p:cNvSpPr/>
            <p:nvPr/>
          </p:nvSpPr>
          <p:spPr>
            <a:xfrm>
              <a:off x="5480917" y="296076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332804"/>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356721"/>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r>
              <a:rPr lang="de-DE" sz="900" dirty="0"/>
              <a:t>Anlage</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284006" y="1851650"/>
            <a:ext cx="3729017" cy="1569270"/>
            <a:chOff x="3489861" y="1939848"/>
            <a:chExt cx="5415213" cy="2362082"/>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59" y="2193143"/>
              <a:ext cx="2542015"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Abrechnungs-/Ablesesteuerung</a:t>
              </a:r>
            </a:p>
            <a:p>
              <a:r>
                <a:rPr lang="de-DE" sz="900" dirty="0"/>
                <a:t>Ablesesteuerung</a:t>
              </a:r>
            </a:p>
            <a:p>
              <a:r>
                <a:rPr lang="de-DE" sz="900" dirty="0"/>
                <a:t>Ablesesperrgrund</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489861" y="1939848"/>
              <a:ext cx="1648214" cy="12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Zeitabhängige</a:t>
              </a:r>
              <a:r>
                <a:rPr lang="en-US" sz="900" b="1" dirty="0"/>
                <a:t> </a:t>
              </a:r>
              <a:r>
                <a:rPr lang="en-US" sz="900" b="1" dirty="0" err="1"/>
                <a:t>Daten</a:t>
              </a:r>
              <a:endParaRPr lang="de-DE" sz="900" b="1" dirty="0"/>
            </a:p>
            <a:p>
              <a:pPr algn="r"/>
              <a:r>
                <a:rPr lang="de-DE" sz="900" dirty="0"/>
                <a:t>Abrechnungsklasse</a:t>
              </a:r>
            </a:p>
            <a:p>
              <a:pPr algn="r"/>
              <a:r>
                <a:rPr lang="de-DE" sz="900" dirty="0" err="1"/>
                <a:t>Tariftyp</a:t>
              </a:r>
              <a:endParaRPr lang="de-DE" sz="900" dirty="0"/>
            </a:p>
            <a:p>
              <a:pPr algn="r"/>
              <a:r>
                <a:rPr lang="de-DE" sz="900" dirty="0"/>
                <a:t>Branche</a:t>
              </a:r>
            </a:p>
            <a:p>
              <a:pPr algn="r"/>
              <a:r>
                <a:rPr lang="de-DE" sz="900" dirty="0"/>
                <a:t>Temperaturgebiet</a:t>
              </a:r>
            </a:p>
            <a:p>
              <a:pPr algn="r"/>
              <a:r>
                <a:rPr lang="de-DE" sz="900" dirty="0"/>
                <a:t>Ableseeinheit</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156333" y="3884988"/>
              <a:ext cx="1135991" cy="41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Deregulierung</a:t>
              </a:r>
            </a:p>
            <a:p>
              <a:pPr algn="r"/>
              <a:r>
                <a:rPr lang="de-DE" sz="900" dirty="0"/>
                <a:t>Serviceart</a:t>
              </a:r>
            </a:p>
          </p:txBody>
        </p:sp>
      </p:grpSp>
      <p:pic>
        <p:nvPicPr>
          <p:cNvPr id="53555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200" y="2145607"/>
            <a:ext cx="16383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Content Placeholder 2">
            <a:extLst>
              <a:ext uri="{FF2B5EF4-FFF2-40B4-BE49-F238E27FC236}">
                <a16:creationId xmlns:a16="http://schemas.microsoft.com/office/drawing/2014/main" id="{BB0E97F8-F514-4402-9205-5454D8843636}"/>
              </a:ext>
            </a:extLst>
          </p:cNvPr>
          <p:cNvSpPr txBox="1">
            <a:spLocks/>
          </p:cNvSpPr>
          <p:nvPr/>
        </p:nvSpPr>
        <p:spPr>
          <a:xfrm>
            <a:off x="2151873" y="3182540"/>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Fakten</a:t>
            </a:r>
          </a:p>
          <a:p>
            <a:pPr algn="r"/>
            <a:r>
              <a:rPr lang="de-DE" sz="900" dirty="0"/>
              <a:t>Operand</a:t>
            </a:r>
          </a:p>
        </p:txBody>
      </p:sp>
    </p:spTree>
    <p:extLst>
      <p:ext uri="{BB962C8B-B14F-4D97-AF65-F5344CB8AC3E}">
        <p14:creationId xmlns:p14="http://schemas.microsoft.com/office/powerpoint/2010/main" val="298701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788030" y="915520"/>
            <a:ext cx="3265265" cy="3740357"/>
          </a:xfrm>
        </p:spPr>
        <p:txBody>
          <a:bodyPr>
            <a:normAutofit fontScale="40000" lnSpcReduction="20000"/>
          </a:bodyPr>
          <a:lstStyle/>
          <a:p>
            <a:r>
              <a:rPr lang="de-DE" dirty="0"/>
              <a:t>Bei der Installation  eines Gerätes wird das Gerät/ Geräteinfosatz über die abrechnungstechnische Einbau in die Anlage eingebaut</a:t>
            </a:r>
          </a:p>
          <a:p>
            <a:endParaRPr lang="de-DE" dirty="0"/>
          </a:p>
          <a:p>
            <a:r>
              <a:rPr lang="de-DE" dirty="0"/>
              <a:t>In der Sparte Strom und Gas muss der Anlage für die Marktkommunikation ein Zählpunkt zugeordnet werden. Dadurch die Anlage implizit mit dem zugehörigen Netz verbunden. Der am Zählpunkt  hinterlegte Netzbetreiber sowie die Serviceanbieter (z.B. Messstellenbetreiber, Messdienstleister oder Bilanzkoordinator) können über diese Verbindung für die Abrechnung oder die Ausweisung benutzt werden  </a:t>
            </a:r>
          </a:p>
          <a:p>
            <a:endParaRPr lang="de-DE" dirty="0"/>
          </a:p>
          <a:p>
            <a:r>
              <a:rPr lang="de-DE" dirty="0"/>
              <a:t>Für die Zählerstanderfassung und die Vertragsabrechnung  werden Ablese- und Vertragsaufträge auf Anlageebene erstellt.</a:t>
            </a:r>
          </a:p>
          <a:p>
            <a:endParaRPr lang="de-DE" dirty="0"/>
          </a:p>
          <a:p>
            <a:r>
              <a:rPr lang="de-DE" dirty="0"/>
              <a:t>Jeder Anlage ist über die Terminsteuerung eine Ableseeinheit zugeordnet</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35</a:t>
            </a:fld>
            <a:endParaRPr lang="de-DE" dirty="0"/>
          </a:p>
        </p:txBody>
      </p:sp>
      <p:sp>
        <p:nvSpPr>
          <p:cNvPr id="5" name="Textplatzhalter 4"/>
          <p:cNvSpPr>
            <a:spLocks noGrp="1"/>
          </p:cNvSpPr>
          <p:nvPr>
            <p:ph type="body" sz="quarter" idx="15"/>
          </p:nvPr>
        </p:nvSpPr>
        <p:spPr/>
        <p:txBody>
          <a:bodyPr/>
          <a:lstStyle/>
          <a:p>
            <a:r>
              <a:rPr lang="de-DE" dirty="0"/>
              <a:t>Technische Stammdaten - Anlage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36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80" y="792136"/>
            <a:ext cx="3195219" cy="386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11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4023073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9"/>
            <a:ext cx="3337275" cy="3042608"/>
          </a:xfrm>
        </p:spPr>
        <p:txBody>
          <a:bodyPr>
            <a:normAutofit fontScale="55000" lnSpcReduction="20000"/>
          </a:bodyPr>
          <a:lstStyle/>
          <a:p>
            <a:endParaRPr lang="de-DE" dirty="0"/>
          </a:p>
          <a:p>
            <a:r>
              <a:rPr lang="de-DE" sz="2800" dirty="0"/>
              <a:t>Transaktion zum Geräteplatz: </a:t>
            </a:r>
          </a:p>
          <a:p>
            <a:endParaRPr lang="de-DE" sz="2800" dirty="0"/>
          </a:p>
          <a:p>
            <a:endParaRPr lang="de-DE" sz="2800" dirty="0"/>
          </a:p>
          <a:p>
            <a:endParaRPr lang="de-DE" sz="2800" dirty="0"/>
          </a:p>
          <a:p>
            <a:endParaRPr lang="de-DE" sz="2800" dirty="0"/>
          </a:p>
          <a:p>
            <a:r>
              <a:rPr lang="de-DE" sz="2800" kern="1200" dirty="0"/>
              <a:t>definiert die genaue Lage der Geräte</a:t>
            </a:r>
            <a:endParaRPr lang="de-DE" sz="2800" dirty="0"/>
          </a:p>
          <a:p>
            <a:r>
              <a:rPr lang="de-DE" sz="2800" dirty="0"/>
              <a:t>entspricht einem Technischen Platz in der Instandhaltung (PM)</a:t>
            </a:r>
          </a:p>
        </p:txBody>
      </p:sp>
      <p:sp>
        <p:nvSpPr>
          <p:cNvPr id="4" name="Foliennummernplatzhalter 3"/>
          <p:cNvSpPr>
            <a:spLocks noGrp="1"/>
          </p:cNvSpPr>
          <p:nvPr>
            <p:ph type="sldNum" sz="quarter" idx="4"/>
          </p:nvPr>
        </p:nvSpPr>
        <p:spPr/>
        <p:txBody>
          <a:bodyPr/>
          <a:lstStyle/>
          <a:p>
            <a:fld id="{2D4D75A6-B17A-CF40-A833-CBECE2C2781C}" type="slidenum">
              <a:rPr lang="de-DE" smtClean="0"/>
              <a:pPr/>
              <a:t>36</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dirty="0"/>
              <a:t>Der </a:t>
            </a:r>
            <a:r>
              <a:rPr lang="de-DE" sz="1600" b="1" dirty="0"/>
              <a:t>Geräteplatz</a:t>
            </a:r>
            <a:r>
              <a:rPr lang="de-DE" sz="1600" dirty="0"/>
              <a:t> ist ein Ort im Anschlussobjekt, an dem beliebig viele Geräte spartenübergreifend technisch eingebaut werden. </a:t>
            </a:r>
          </a:p>
        </p:txBody>
      </p:sp>
      <p:pic>
        <p:nvPicPr>
          <p:cNvPr id="539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510" y="1923660"/>
            <a:ext cx="3379475" cy="26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96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90" y="2355720"/>
            <a:ext cx="17240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1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500545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230661" y="1613268"/>
            <a:ext cx="3337275" cy="3334811"/>
          </a:xfrm>
        </p:spPr>
        <p:txBody>
          <a:bodyPr>
            <a:normAutofit fontScale="32500" lnSpcReduction="20000"/>
          </a:bodyPr>
          <a:lstStyle/>
          <a:p>
            <a:endParaRPr lang="de-DE" dirty="0"/>
          </a:p>
          <a:p>
            <a:r>
              <a:rPr lang="de-DE" sz="2800" dirty="0"/>
              <a:t>Transaktion zum Zählpunkt: </a:t>
            </a:r>
          </a:p>
          <a:p>
            <a:endParaRPr lang="de-DE" sz="2800" dirty="0"/>
          </a:p>
          <a:p>
            <a:endParaRPr lang="de-DE" sz="2800" dirty="0"/>
          </a:p>
          <a:p>
            <a:endParaRPr lang="de-DE" sz="2800" dirty="0"/>
          </a:p>
          <a:p>
            <a:endParaRPr lang="de-DE" sz="2800" dirty="0"/>
          </a:p>
          <a:p>
            <a:r>
              <a:rPr lang="de-DE" sz="2800" dirty="0"/>
              <a:t>Der Zählpunkt ist international eindeutig.</a:t>
            </a:r>
          </a:p>
          <a:p>
            <a:r>
              <a:rPr lang="de-DE" sz="2800" dirty="0"/>
              <a:t>Netzpunkt, an dem ein Energiefluss messtechnisch erfasst wird (Einspeise-, Entnahmepunkt)</a:t>
            </a:r>
          </a:p>
          <a:p>
            <a:r>
              <a:rPr lang="de-DE" sz="2800" dirty="0"/>
              <a:t>Hauptzweck: ermöglicht eindeutige Bereitstellung bzw. Zuordnung von Informationen auch bei Lieferanten- oder Zählerwechsel</a:t>
            </a:r>
          </a:p>
          <a:p>
            <a:r>
              <a:rPr lang="de-DE" sz="2800" dirty="0"/>
              <a:t>Wichtig für alle Prozesse im deregulierten Umfeld (Kommunikation mit Marktpartnern)</a:t>
            </a:r>
          </a:p>
          <a:p>
            <a:pPr lvl="1"/>
            <a:r>
              <a:rPr lang="de-DE" sz="2800" dirty="0">
                <a:solidFill>
                  <a:srgbClr val="000000"/>
                </a:solidFill>
                <a:latin typeface="Calibri" pitchFamily="34" charset="0"/>
              </a:rPr>
              <a:t>Fachlich wird der ZP in der Marktkommunikation auch Markt- oder Messlokation genannt. (siehe dazu die nachfolgenden Folien.)</a:t>
            </a:r>
            <a:endParaRPr lang="en-US" sz="2800" dirty="0">
              <a:solidFill>
                <a:srgbClr val="000000"/>
              </a:solidFill>
              <a:latin typeface="Calibri" pitchFamily="34" charset="0"/>
            </a:endParaRPr>
          </a:p>
        </p:txBody>
      </p:sp>
      <p:sp>
        <p:nvSpPr>
          <p:cNvPr id="4" name="Foliennummernplatzhalter 3"/>
          <p:cNvSpPr>
            <a:spLocks noGrp="1"/>
          </p:cNvSpPr>
          <p:nvPr>
            <p:ph type="sldNum" sz="quarter" idx="4"/>
          </p:nvPr>
        </p:nvSpPr>
        <p:spPr/>
        <p:txBody>
          <a:bodyPr/>
          <a:lstStyle/>
          <a:p>
            <a:fld id="{2D4D75A6-B17A-CF40-A833-CBECE2C2781C}" type="slidenum">
              <a:rPr lang="de-DE" smtClean="0"/>
              <a:pPr/>
              <a:t>37</a:t>
            </a:fld>
            <a:endParaRPr lang="de-DE" dirty="0"/>
          </a:p>
        </p:txBody>
      </p:sp>
      <p:sp>
        <p:nvSpPr>
          <p:cNvPr id="5" name="Textplatzhalter 4"/>
          <p:cNvSpPr>
            <a:spLocks noGrp="1"/>
          </p:cNvSpPr>
          <p:nvPr>
            <p:ph type="body" sz="quarter" idx="15"/>
          </p:nvPr>
        </p:nvSpPr>
        <p:spPr/>
        <p:txBody>
          <a:bodyPr/>
          <a:lstStyle/>
          <a:p>
            <a:r>
              <a:rPr lang="de-DE" dirty="0"/>
              <a:t>Technische Stammdaten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584775"/>
          </a:xfrm>
          <a:prstGeom prst="rect">
            <a:avLst/>
          </a:prstGeom>
          <a:solidFill>
            <a:schemeClr val="accent3">
              <a:lumMod val="60000"/>
              <a:lumOff val="40000"/>
            </a:schemeClr>
          </a:solidFill>
        </p:spPr>
        <p:txBody>
          <a:bodyPr wrap="square">
            <a:spAutoFit/>
          </a:bodyPr>
          <a:lstStyle/>
          <a:p>
            <a:r>
              <a:rPr lang="de-DE" sz="1600" dirty="0"/>
              <a:t>Der </a:t>
            </a:r>
            <a:r>
              <a:rPr lang="de-DE" sz="1600" b="1" dirty="0"/>
              <a:t>Zählpunkt</a:t>
            </a:r>
            <a:r>
              <a:rPr lang="de-DE" sz="1600" dirty="0"/>
              <a:t> ist die Stelle, an der eine Versorgungsleistung erbracht wird. Er wird über einen eindeutigen Schlüssel (= Zählpunktbezeichnung) identifizierbar.</a:t>
            </a:r>
          </a:p>
        </p:txBody>
      </p:sp>
      <p:sp>
        <p:nvSpPr>
          <p:cNvPr id="10" name="Ellipse 9">
            <a:extLst>
              <a:ext uri="{FF2B5EF4-FFF2-40B4-BE49-F238E27FC236}">
                <a16:creationId xmlns:a16="http://schemas.microsoft.com/office/drawing/2014/main" id="{A33F80B3-3B50-4390-9623-9D315BD4B0F6}"/>
              </a:ext>
            </a:extLst>
          </p:cNvPr>
          <p:cNvSpPr/>
          <p:nvPr/>
        </p:nvSpPr>
        <p:spPr>
          <a:xfrm>
            <a:off x="979776" y="1878383"/>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1" name="object 6">
            <a:extLst>
              <a:ext uri="{FF2B5EF4-FFF2-40B4-BE49-F238E27FC236}">
                <a16:creationId xmlns:a16="http://schemas.microsoft.com/office/drawing/2014/main" id="{E03266E8-B101-473E-9895-DEEC40592EFD}"/>
              </a:ext>
            </a:extLst>
          </p:cNvPr>
          <p:cNvSpPr/>
          <p:nvPr/>
        </p:nvSpPr>
        <p:spPr>
          <a:xfrm rot="14400000">
            <a:off x="1171010" y="2670295"/>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6">
            <a:extLst>
              <a:ext uri="{FF2B5EF4-FFF2-40B4-BE49-F238E27FC236}">
                <a16:creationId xmlns:a16="http://schemas.microsoft.com/office/drawing/2014/main" id="{D55E24D0-03BB-44AD-A7CB-F5A7A8FF8E23}"/>
              </a:ext>
            </a:extLst>
          </p:cNvPr>
          <p:cNvSpPr/>
          <p:nvPr/>
        </p:nvSpPr>
        <p:spPr>
          <a:xfrm rot="7200000" flipH="1">
            <a:off x="2347493" y="2796734"/>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Kreis: nicht ausgefüllt 36">
            <a:extLst>
              <a:ext uri="{FF2B5EF4-FFF2-40B4-BE49-F238E27FC236}">
                <a16:creationId xmlns:a16="http://schemas.microsoft.com/office/drawing/2014/main" id="{BB469F4A-A811-4B42-9879-4BBB10AB2F2C}"/>
              </a:ext>
            </a:extLst>
          </p:cNvPr>
          <p:cNvSpPr/>
          <p:nvPr/>
        </p:nvSpPr>
        <p:spPr>
          <a:xfrm>
            <a:off x="1450792" y="2332804"/>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4" name="object 6">
            <a:extLst>
              <a:ext uri="{FF2B5EF4-FFF2-40B4-BE49-F238E27FC236}">
                <a16:creationId xmlns:a16="http://schemas.microsoft.com/office/drawing/2014/main" id="{29AC5154-F134-4430-8B7D-EE8DE7CCE2DD}"/>
              </a:ext>
            </a:extLst>
          </p:cNvPr>
          <p:cNvSpPr/>
          <p:nvPr/>
        </p:nvSpPr>
        <p:spPr>
          <a:xfrm>
            <a:off x="1847436" y="1878382"/>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38">
            <a:extLst>
              <a:ext uri="{FF2B5EF4-FFF2-40B4-BE49-F238E27FC236}">
                <a16:creationId xmlns:a16="http://schemas.microsoft.com/office/drawing/2014/main" id="{EA1975F9-1B23-409C-9417-BC9D8CCF1115}"/>
              </a:ext>
            </a:extLst>
          </p:cNvPr>
          <p:cNvSpPr/>
          <p:nvPr/>
        </p:nvSpPr>
        <p:spPr>
          <a:xfrm>
            <a:off x="1475582" y="2356721"/>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r>
              <a:rPr lang="de-DE" sz="900" dirty="0"/>
              <a:t>ZP</a:t>
            </a:r>
            <a:endParaRPr sz="900" dirty="0"/>
          </a:p>
        </p:txBody>
      </p:sp>
      <p:grpSp>
        <p:nvGrpSpPr>
          <p:cNvPr id="16" name="Group 41">
            <a:extLst>
              <a:ext uri="{FF2B5EF4-FFF2-40B4-BE49-F238E27FC236}">
                <a16:creationId xmlns:a16="http://schemas.microsoft.com/office/drawing/2014/main" id="{36019AE4-D213-494C-9237-C74D58298C2D}"/>
              </a:ext>
            </a:extLst>
          </p:cNvPr>
          <p:cNvGrpSpPr/>
          <p:nvPr/>
        </p:nvGrpSpPr>
        <p:grpSpPr>
          <a:xfrm>
            <a:off x="200650" y="1851650"/>
            <a:ext cx="2921106" cy="1890789"/>
            <a:chOff x="3368814" y="1939848"/>
            <a:chExt cx="4241974" cy="2846036"/>
          </a:xfrm>
        </p:grpSpPr>
        <p:sp>
          <p:nvSpPr>
            <p:cNvPr id="17"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Content Placeholder 2">
              <a:extLst>
                <a:ext uri="{FF2B5EF4-FFF2-40B4-BE49-F238E27FC236}">
                  <a16:creationId xmlns:a16="http://schemas.microsoft.com/office/drawing/2014/main" id="{08E2FA3E-EC1C-48FD-AA8E-9E5C003DF522}"/>
                </a:ext>
              </a:extLst>
            </p:cNvPr>
            <p:cNvSpPr txBox="1">
              <a:spLocks/>
            </p:cNvSpPr>
            <p:nvPr/>
          </p:nvSpPr>
          <p:spPr>
            <a:xfrm>
              <a:off x="6363060" y="2193143"/>
              <a:ext cx="1247728"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Zuordnung</a:t>
              </a:r>
            </a:p>
            <a:p>
              <a:r>
                <a:rPr lang="de-DE" sz="900" dirty="0"/>
                <a:t>Anlage</a:t>
              </a:r>
            </a:p>
            <a:p>
              <a:r>
                <a:rPr lang="de-DE" sz="900" dirty="0"/>
                <a:t>Verbrauchsstelle</a:t>
              </a:r>
            </a:p>
          </p:txBody>
        </p:sp>
        <p:sp>
          <p:nvSpPr>
            <p:cNvPr id="19" name="Content Placeholder 2">
              <a:extLst>
                <a:ext uri="{FF2B5EF4-FFF2-40B4-BE49-F238E27FC236}">
                  <a16:creationId xmlns:a16="http://schemas.microsoft.com/office/drawing/2014/main" id="{FB86CA5D-DD36-428E-8A30-8A4105B22B77}"/>
                </a:ext>
              </a:extLst>
            </p:cNvPr>
            <p:cNvSpPr txBox="1">
              <a:spLocks/>
            </p:cNvSpPr>
            <p:nvPr/>
          </p:nvSpPr>
          <p:spPr>
            <a:xfrm>
              <a:off x="3368814" y="1939848"/>
              <a:ext cx="1769261" cy="10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900" b="1" dirty="0" err="1"/>
                <a:t>Zählpunkbezeichnung</a:t>
              </a:r>
              <a:endParaRPr lang="de-DE" sz="900" b="1" dirty="0"/>
            </a:p>
            <a:p>
              <a:pPr algn="r"/>
              <a:r>
                <a:rPr lang="de-DE" sz="900" dirty="0"/>
                <a:t>Land</a:t>
              </a:r>
            </a:p>
            <a:p>
              <a:pPr algn="r"/>
              <a:r>
                <a:rPr lang="de-DE" sz="900" dirty="0"/>
                <a:t>Verteilnetzbetreiber</a:t>
              </a:r>
            </a:p>
            <a:p>
              <a:pPr algn="r"/>
              <a:r>
                <a:rPr lang="de-DE" sz="900" dirty="0"/>
                <a:t>Postleitzahl</a:t>
              </a:r>
            </a:p>
            <a:p>
              <a:pPr algn="r"/>
              <a:r>
                <a:rPr lang="de-DE" sz="900" dirty="0"/>
                <a:t>Zählpunktnummer</a:t>
              </a:r>
            </a:p>
          </p:txBody>
        </p:sp>
        <p:sp>
          <p:nvSpPr>
            <p:cNvPr id="20" name="Content Placeholder 2">
              <a:extLst>
                <a:ext uri="{FF2B5EF4-FFF2-40B4-BE49-F238E27FC236}">
                  <a16:creationId xmlns:a16="http://schemas.microsoft.com/office/drawing/2014/main" id="{BB0E97F8-F514-4402-9205-5454D8843636}"/>
                </a:ext>
              </a:extLst>
            </p:cNvPr>
            <p:cNvSpPr txBox="1">
              <a:spLocks/>
            </p:cNvSpPr>
            <p:nvPr/>
          </p:nvSpPr>
          <p:spPr>
            <a:xfrm>
              <a:off x="4586854" y="3952000"/>
              <a:ext cx="1713392"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Versorgungsszenario</a:t>
              </a:r>
            </a:p>
            <a:p>
              <a:pPr algn="r"/>
              <a:r>
                <a:rPr lang="de-DE" sz="900" dirty="0"/>
                <a:t>Vertrag</a:t>
              </a:r>
            </a:p>
            <a:p>
              <a:pPr algn="r"/>
              <a:r>
                <a:rPr lang="de-DE" sz="900" dirty="0"/>
                <a:t>Serviceart</a:t>
              </a:r>
            </a:p>
            <a:p>
              <a:pPr algn="r"/>
              <a:r>
                <a:rPr lang="de-DE" sz="900" dirty="0"/>
                <a:t>Serviceanbieter</a:t>
              </a:r>
            </a:p>
          </p:txBody>
        </p:sp>
      </p:grpSp>
      <p:pic>
        <p:nvPicPr>
          <p:cNvPr id="5376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70" y="2073477"/>
            <a:ext cx="18954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50" y="3199476"/>
            <a:ext cx="2171529" cy="136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840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6"/>
          </p:nvPr>
        </p:nvSpPr>
        <p:spPr/>
        <p:txBody>
          <a:bodyPr/>
          <a:lstStyle/>
          <a:p>
            <a:fld id="{AAA68C59-BE69-4A80-A8FE-5D90FCEA56DB}" type="slidenum">
              <a:rPr lang="de-DE" smtClean="0"/>
              <a:t>38</a:t>
            </a:fld>
            <a:endParaRPr lang="de-DE"/>
          </a:p>
        </p:txBody>
      </p:sp>
      <p:sp>
        <p:nvSpPr>
          <p:cNvPr id="7" name="Textfeld 6"/>
          <p:cNvSpPr txBox="1"/>
          <p:nvPr/>
        </p:nvSpPr>
        <p:spPr>
          <a:xfrm>
            <a:off x="5436121" y="4245936"/>
            <a:ext cx="3563864" cy="523220"/>
          </a:xfrm>
          <a:prstGeom prst="rect">
            <a:avLst/>
          </a:prstGeom>
          <a:noFill/>
        </p:spPr>
        <p:txBody>
          <a:bodyPr wrap="square" rtlCol="0">
            <a:spAutoFit/>
          </a:bodyPr>
          <a:lstStyle/>
          <a:p>
            <a:r>
              <a:rPr lang="en-US" sz="1400" dirty="0">
                <a:hlinkClick r:id="rId3"/>
              </a:rPr>
              <a:t>(BDEW, </a:t>
            </a:r>
            <a:r>
              <a:rPr lang="en-US" sz="1400" dirty="0" err="1">
                <a:hlinkClick r:id="rId3"/>
              </a:rPr>
              <a:t>Marktlokationen</a:t>
            </a:r>
            <a:r>
              <a:rPr lang="en-US" sz="1400" dirty="0">
                <a:hlinkClick r:id="rId3"/>
              </a:rPr>
              <a:t> und </a:t>
            </a:r>
            <a:r>
              <a:rPr lang="en-US" sz="1400" dirty="0" err="1">
                <a:hlinkClick r:id="rId3"/>
              </a:rPr>
              <a:t>Messlokationen</a:t>
            </a:r>
            <a:r>
              <a:rPr lang="en-US" sz="1400" dirty="0">
                <a:hlinkClick r:id="rId3"/>
              </a:rPr>
              <a:t>, 24.Februar 2017, </a:t>
            </a:r>
            <a:r>
              <a:rPr lang="de-DE" sz="1400" dirty="0">
                <a:hlinkClick r:id="rId3"/>
              </a:rPr>
              <a:t>S.8)</a:t>
            </a:r>
            <a:endParaRPr lang="en-US" sz="1400" dirty="0"/>
          </a:p>
        </p:txBody>
      </p:sp>
      <p:sp>
        <p:nvSpPr>
          <p:cNvPr id="3" name="Rechteck 2"/>
          <p:cNvSpPr/>
          <p:nvPr/>
        </p:nvSpPr>
        <p:spPr>
          <a:xfrm>
            <a:off x="539552" y="952876"/>
            <a:ext cx="8028384" cy="646331"/>
          </a:xfrm>
          <a:prstGeom prst="rect">
            <a:avLst/>
          </a:prstGeom>
          <a:solidFill>
            <a:srgbClr val="F6C700"/>
          </a:solidFill>
        </p:spPr>
        <p:txBody>
          <a:bodyPr wrap="square">
            <a:spAutoFit/>
          </a:bodyPr>
          <a:lstStyle/>
          <a:p>
            <a:r>
              <a:rPr lang="de-DE" dirty="0">
                <a:latin typeface="Gill Sans Light"/>
              </a:rPr>
              <a:t>In einer </a:t>
            </a:r>
            <a:r>
              <a:rPr lang="de-DE" b="1" dirty="0">
                <a:latin typeface="Gill Sans Light"/>
              </a:rPr>
              <a:t>Marktlokation</a:t>
            </a:r>
            <a:r>
              <a:rPr lang="de-DE" dirty="0">
                <a:latin typeface="Gill Sans Light"/>
              </a:rPr>
              <a:t> wird Energie entweder erzeugt oder verbraucht. </a:t>
            </a:r>
          </a:p>
          <a:p>
            <a:r>
              <a:rPr lang="de-DE" dirty="0">
                <a:latin typeface="Gill Sans Light"/>
              </a:rPr>
              <a:t>Die Marktlokation ist mit mindestens einer Leitung mit einem Netz verbunden.</a:t>
            </a:r>
            <a:endParaRPr lang="en-US" dirty="0">
              <a:latin typeface="Gill Sans Light"/>
            </a:endParaRPr>
          </a:p>
        </p:txBody>
      </p:sp>
      <p:sp>
        <p:nvSpPr>
          <p:cNvPr id="11" name="Inhaltsplatzhalter 10"/>
          <p:cNvSpPr>
            <a:spLocks noGrp="1"/>
          </p:cNvSpPr>
          <p:nvPr>
            <p:ph sz="half" idx="1"/>
          </p:nvPr>
        </p:nvSpPr>
        <p:spPr>
          <a:xfrm>
            <a:off x="539553" y="1707654"/>
            <a:ext cx="7634523" cy="2214246"/>
          </a:xfrm>
        </p:spPr>
        <p:txBody>
          <a:bodyPr>
            <a:noAutofit/>
          </a:bodyPr>
          <a:lstStyle/>
          <a:p>
            <a:pPr>
              <a:lnSpc>
                <a:spcPct val="100000"/>
              </a:lnSpc>
            </a:pPr>
            <a:r>
              <a:rPr lang="de-DE" sz="2300" dirty="0"/>
              <a:t>wird durch einen Anschlussnutzer bzw. Anlagenbetreiber für den Verbrauch bzw. die Erzeugung von Energie genutzt (Verwendung zur Abrechnung/Bilanzierung)</a:t>
            </a:r>
          </a:p>
          <a:p>
            <a:pPr>
              <a:lnSpc>
                <a:spcPct val="100000"/>
              </a:lnSpc>
            </a:pPr>
            <a:r>
              <a:rPr lang="de-DE" sz="2300" dirty="0"/>
              <a:t>Basis für einen Liefervertrag zwischen Lieferant und Anschlussnutzer bzw. Anlagenbetreiber und Abrechnung der Netznutzung</a:t>
            </a:r>
          </a:p>
          <a:p>
            <a:pPr>
              <a:lnSpc>
                <a:spcPct val="100000"/>
              </a:lnSpc>
            </a:pPr>
            <a:r>
              <a:rPr lang="de-DE" sz="2300" dirty="0"/>
              <a:t>Eine Marktlokation wird einem Bilanzkreis zugeordnet</a:t>
            </a:r>
          </a:p>
          <a:p>
            <a:pPr>
              <a:lnSpc>
                <a:spcPct val="100000"/>
              </a:lnSpc>
            </a:pPr>
            <a:r>
              <a:rPr lang="de-DE" sz="2300" dirty="0"/>
              <a:t>Der Netzbetreiber ist verantwortlich für die Bildung / Schließung / Verwaltung einer Marktlokation</a:t>
            </a:r>
          </a:p>
          <a:p>
            <a:pPr>
              <a:lnSpc>
                <a:spcPct val="100000"/>
              </a:lnSpc>
            </a:pPr>
            <a:r>
              <a:rPr lang="de-DE" sz="2300" dirty="0"/>
              <a:t>Marktlokations-Identifikationsnummer ist ab 01.02.2018 verpflichtend (Unterschied zur bisher gewohnten ZP-Bezeichnung, welche nun der Messlokation zugehörig ist.)</a:t>
            </a:r>
            <a:endParaRPr lang="en-US" sz="2300" dirty="0"/>
          </a:p>
        </p:txBody>
      </p:sp>
      <p:sp>
        <p:nvSpPr>
          <p:cNvPr id="9" name="Textplatzhalter 4"/>
          <p:cNvSpPr>
            <a:spLocks noGrp="1"/>
          </p:cNvSpPr>
          <p:nvPr>
            <p:ph type="body" sz="quarter" idx="4294967295"/>
          </p:nvPr>
        </p:nvSpPr>
        <p:spPr>
          <a:xfrm>
            <a:off x="381001" y="292101"/>
            <a:ext cx="5021263" cy="355600"/>
          </a:xfrm>
          <a:prstGeom prst="rect">
            <a:avLst/>
          </a:prstGeom>
        </p:spPr>
        <p:txBody>
          <a:bodyPr/>
          <a:lstStyle/>
          <a:p>
            <a:pPr marL="25200" indent="0">
              <a:buNone/>
            </a:pPr>
            <a:r>
              <a:rPr lang="de-DE" sz="1700" dirty="0"/>
              <a:t>Technische Stammdaten - Zählpunkt</a:t>
            </a:r>
          </a:p>
        </p:txBody>
      </p:sp>
      <p:sp>
        <p:nvSpPr>
          <p:cNvPr id="8" name="Fußzeilenplatzhalter 7"/>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2361719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normAutofit lnSpcReduction="10000"/>
          </a:bodyPr>
          <a:lstStyle/>
          <a:p>
            <a:r>
              <a:rPr lang="de-DE" dirty="0"/>
              <a:t>Vorgaben durch den BDEW</a:t>
            </a:r>
            <a:endParaRPr lang="en-US" dirty="0"/>
          </a:p>
        </p:txBody>
      </p:sp>
      <p:sp>
        <p:nvSpPr>
          <p:cNvPr id="5" name="Foliennummernplatzhalter 4"/>
          <p:cNvSpPr>
            <a:spLocks noGrp="1"/>
          </p:cNvSpPr>
          <p:nvPr>
            <p:ph type="sldNum" sz="quarter" idx="16"/>
          </p:nvPr>
        </p:nvSpPr>
        <p:spPr/>
        <p:txBody>
          <a:bodyPr/>
          <a:lstStyle/>
          <a:p>
            <a:fld id="{AAA68C59-BE69-4A80-A8FE-5D90FCEA56DB}" type="slidenum">
              <a:rPr lang="de-DE" smtClean="0"/>
              <a:t>39</a:t>
            </a:fld>
            <a:endParaRPr lang="de-DE"/>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83618"/>
            <a:ext cx="68675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71330" y="4515966"/>
            <a:ext cx="8096607" cy="307777"/>
          </a:xfrm>
          <a:prstGeom prst="rect">
            <a:avLst/>
          </a:prstGeom>
          <a:noFill/>
        </p:spPr>
        <p:txBody>
          <a:bodyPr wrap="square" rtlCol="0">
            <a:spAutoFit/>
          </a:bodyPr>
          <a:lstStyle/>
          <a:p>
            <a:r>
              <a:rPr lang="en-US" sz="1400" dirty="0"/>
              <a:t>BDEW,  </a:t>
            </a:r>
            <a:r>
              <a:rPr lang="de-DE" sz="1400" dirty="0"/>
              <a:t>Anwendungshilfe - Die neue Marktlokations-Identifikationsnummer</a:t>
            </a:r>
            <a:r>
              <a:rPr lang="en-US" sz="1400" dirty="0"/>
              <a:t>, Berlin, 28. Mai 2017, </a:t>
            </a:r>
            <a:r>
              <a:rPr lang="de-DE" sz="1400" dirty="0"/>
              <a:t>S.6</a:t>
            </a:r>
            <a:endParaRPr lang="en-US" sz="1400" dirty="0"/>
          </a:p>
        </p:txBody>
      </p:sp>
      <p:sp>
        <p:nvSpPr>
          <p:cNvPr id="3" name="Rechteck 2"/>
          <p:cNvSpPr/>
          <p:nvPr/>
        </p:nvSpPr>
        <p:spPr>
          <a:xfrm>
            <a:off x="7380313" y="3381925"/>
            <a:ext cx="1736923" cy="10338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vor- und nachgelagerte Netze</a:t>
            </a:r>
            <a:endParaRPr lang="en-US" dirty="0"/>
          </a:p>
        </p:txBody>
      </p:sp>
      <p:sp>
        <p:nvSpPr>
          <p:cNvPr id="11" name="Textplatzhalter 4"/>
          <p:cNvSpPr txBox="1">
            <a:spLocks/>
          </p:cNvSpPr>
          <p:nvPr/>
        </p:nvSpPr>
        <p:spPr>
          <a:xfrm>
            <a:off x="381001" y="292101"/>
            <a:ext cx="5021263" cy="355600"/>
          </a:xfrm>
          <a:prstGeom prst="rect">
            <a:avLst/>
          </a:prstGeom>
        </p:spPr>
        <p:txBody>
          <a:bodyPr vert="horz" lIns="91440" tIns="45720" rIns="91440" bIns="46800" rtlCol="0">
            <a:noAutofit/>
          </a:bodyPr>
          <a:lstStyle>
            <a:lvl1pPr marL="345600" indent="-320400" algn="l" defTabSz="457200" rtl="0" eaLnBrk="1" latinLnBrk="0" hangingPunct="1">
              <a:spcBef>
                <a:spcPts val="1000"/>
              </a:spcBef>
              <a:buSzPct val="140000"/>
              <a:buFontTx/>
              <a:buBlip>
                <a:blip r:embed="rId3"/>
              </a:buBlip>
              <a:defRPr sz="2600" kern="0" baseline="0">
                <a:solidFill>
                  <a:schemeClr val="tx1"/>
                </a:solidFill>
                <a:latin typeface="Calibri" pitchFamily="34" charset="0"/>
                <a:ea typeface="+mn-ea"/>
                <a:cs typeface="Calibri" pitchFamily="34" charset="0"/>
              </a:defRPr>
            </a:lvl1pPr>
            <a:lvl2pPr marL="741600" indent="-320400" algn="l" defTabSz="457200" rtl="0" eaLnBrk="1" latinLnBrk="0" hangingPunct="1">
              <a:spcBef>
                <a:spcPts val="1000"/>
              </a:spcBef>
              <a:buSzPct val="140000"/>
              <a:buFontTx/>
              <a:buBlip>
                <a:blip r:embed="rId3"/>
              </a:buBlip>
              <a:defRPr sz="2600" kern="0" baseline="0">
                <a:solidFill>
                  <a:schemeClr val="tx1"/>
                </a:solidFill>
                <a:latin typeface="Calibri" pitchFamily="34" charset="0"/>
                <a:ea typeface="+mn-ea"/>
                <a:cs typeface="Calibri" pitchFamily="34" charset="0"/>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200" indent="0">
              <a:buFontTx/>
              <a:buNone/>
            </a:pPr>
            <a:r>
              <a:rPr lang="de-DE" sz="1700"/>
              <a:t>Technische Stammdaten - Zählpunkt</a:t>
            </a:r>
            <a:endParaRPr lang="de-DE" sz="1700" dirty="0"/>
          </a:p>
        </p:txBody>
      </p:sp>
      <p:sp>
        <p:nvSpPr>
          <p:cNvPr id="8" name="Fußzeilenplatzhalter 7"/>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316590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SAP R/3, SAP ERP und mySAP ERP</a:t>
            </a:r>
          </a:p>
        </p:txBody>
      </p:sp>
      <p:sp>
        <p:nvSpPr>
          <p:cNvPr id="3" name="Inhaltsplatzhalter 2"/>
          <p:cNvSpPr>
            <a:spLocks noGrp="1"/>
          </p:cNvSpPr>
          <p:nvPr>
            <p:ph sz="half" idx="1"/>
          </p:nvPr>
        </p:nvSpPr>
        <p:spPr/>
        <p:txBody>
          <a:bodyPr>
            <a:normAutofit fontScale="77500" lnSpcReduction="20000"/>
          </a:bodyPr>
          <a:lstStyle/>
          <a:p>
            <a:r>
              <a:rPr lang="de-DE" dirty="0"/>
              <a:t>Das Softwarepaket R/2 lief damals nur auf IBM-Hardware und auf der kompatiblen Siemens- Großrechnerwelt. Man kann es als erstes ERP System bezeichnen.</a:t>
            </a:r>
          </a:p>
          <a:p>
            <a:r>
              <a:rPr lang="de-DE" dirty="0"/>
              <a:t>ERP steht für Enterprise-</a:t>
            </a:r>
            <a:r>
              <a:rPr lang="de-DE" dirty="0" err="1"/>
              <a:t>Resource</a:t>
            </a:r>
            <a:r>
              <a:rPr lang="de-DE" dirty="0"/>
              <a:t>-</a:t>
            </a:r>
            <a:r>
              <a:rPr lang="de-DE" dirty="0" err="1"/>
              <a:t>Planning</a:t>
            </a:r>
            <a:r>
              <a:rPr lang="de-DE" dirty="0"/>
              <a:t> oder Unternehmens-Informationssystem, mit dem alle geschäftsrelevanten Bereiche eines Unternehmens im Zusammenhang betrachtet werden können.</a:t>
            </a:r>
          </a:p>
          <a:p>
            <a:r>
              <a:rPr lang="de-DE" dirty="0"/>
              <a:t>Bis Dezember 2003 wurde das Produkt unter dem Namen SAP R/3 geführt, bis 2007 als SAP ERP und ab 2007 unter mySAP ERP</a:t>
            </a:r>
          </a:p>
        </p:txBody>
      </p:sp>
      <p:sp>
        <p:nvSpPr>
          <p:cNvPr id="4" name="Foliennummernplatzhalter 3"/>
          <p:cNvSpPr>
            <a:spLocks noGrp="1"/>
          </p:cNvSpPr>
          <p:nvPr>
            <p:ph type="sldNum" sz="quarter" idx="4"/>
          </p:nvPr>
        </p:nvSpPr>
        <p:spPr/>
        <p:txBody>
          <a:bodyPr/>
          <a:lstStyle/>
          <a:p>
            <a:fld id="{2D4D75A6-B17A-CF40-A833-CBECE2C2781C}" type="slidenum">
              <a:rPr lang="de-DE" smtClean="0"/>
              <a:pPr/>
              <a:t>4</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2414893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6"/>
          </p:nvPr>
        </p:nvSpPr>
        <p:spPr/>
        <p:txBody>
          <a:bodyPr/>
          <a:lstStyle/>
          <a:p>
            <a:fld id="{AAA68C59-BE69-4A80-A8FE-5D90FCEA56DB}" type="slidenum">
              <a:rPr lang="de-DE" smtClean="0"/>
              <a:t>40</a:t>
            </a:fld>
            <a:endParaRPr lang="de-DE"/>
          </a:p>
        </p:txBody>
      </p:sp>
      <p:sp>
        <p:nvSpPr>
          <p:cNvPr id="3" name="Rechteck 2"/>
          <p:cNvSpPr/>
          <p:nvPr/>
        </p:nvSpPr>
        <p:spPr>
          <a:xfrm>
            <a:off x="539552" y="952876"/>
            <a:ext cx="8028384" cy="923330"/>
          </a:xfrm>
          <a:prstGeom prst="rect">
            <a:avLst/>
          </a:prstGeom>
          <a:solidFill>
            <a:srgbClr val="F6C700"/>
          </a:solidFill>
        </p:spPr>
        <p:txBody>
          <a:bodyPr wrap="square">
            <a:spAutoFit/>
          </a:bodyPr>
          <a:lstStyle/>
          <a:p>
            <a:r>
              <a:rPr lang="de-DE" dirty="0">
                <a:latin typeface="Gill Sans Light"/>
              </a:rPr>
              <a:t>Eine </a:t>
            </a:r>
            <a:r>
              <a:rPr lang="de-DE" b="1" dirty="0">
                <a:latin typeface="Gill Sans Light"/>
              </a:rPr>
              <a:t>Messlokation</a:t>
            </a:r>
            <a:r>
              <a:rPr lang="de-DE" dirty="0">
                <a:latin typeface="Gill Sans Light"/>
              </a:rPr>
              <a:t> ist eine Lokation, an der Energie gemessen wird</a:t>
            </a:r>
          </a:p>
          <a:p>
            <a:r>
              <a:rPr lang="de-DE" dirty="0">
                <a:latin typeface="Gill Sans Light"/>
              </a:rPr>
              <a:t>und die alle technischen Einrichtungen beinhaltet, die zur Ermittlung</a:t>
            </a:r>
          </a:p>
          <a:p>
            <a:r>
              <a:rPr lang="de-DE" dirty="0">
                <a:latin typeface="Gill Sans Light"/>
              </a:rPr>
              <a:t>und ggf. Übermittlung der Messwerte erforderlich sind. </a:t>
            </a:r>
            <a:endParaRPr lang="en-US" dirty="0">
              <a:latin typeface="Gill Sans Light"/>
            </a:endParaRPr>
          </a:p>
        </p:txBody>
      </p:sp>
      <p:sp>
        <p:nvSpPr>
          <p:cNvPr id="11" name="Inhaltsplatzhalter 10"/>
          <p:cNvSpPr>
            <a:spLocks noGrp="1"/>
          </p:cNvSpPr>
          <p:nvPr>
            <p:ph sz="half" idx="1"/>
          </p:nvPr>
        </p:nvSpPr>
        <p:spPr>
          <a:xfrm>
            <a:off x="539553" y="1995670"/>
            <a:ext cx="7634523" cy="2324675"/>
          </a:xfrm>
        </p:spPr>
        <p:txBody>
          <a:bodyPr>
            <a:normAutofit fontScale="92500" lnSpcReduction="20000"/>
          </a:bodyPr>
          <a:lstStyle/>
          <a:p>
            <a:pPr>
              <a:lnSpc>
                <a:spcPct val="100000"/>
              </a:lnSpc>
            </a:pPr>
            <a:r>
              <a:rPr lang="de-DE" sz="2300" dirty="0"/>
              <a:t>dient der Ermittlung physikalischer Größen (Messwerte)</a:t>
            </a:r>
          </a:p>
          <a:p>
            <a:pPr>
              <a:lnSpc>
                <a:spcPct val="100000"/>
              </a:lnSpc>
            </a:pPr>
            <a:r>
              <a:rPr lang="de-DE" sz="2300" dirty="0"/>
              <a:t>Die Messwerte der Messlokation(en) bilden die Basis für die Ermittlung der verbrauchten bzw. erzeugten Energie in einer Marktlokation</a:t>
            </a:r>
          </a:p>
          <a:p>
            <a:pPr>
              <a:lnSpc>
                <a:spcPct val="100000"/>
              </a:lnSpc>
            </a:pPr>
            <a:r>
              <a:rPr lang="de-DE" sz="2300" dirty="0"/>
              <a:t>Kaufmännisch ausgedrückt erstellen Messlokationen den „Lieferschein“ für eine Marktlokation, um die Abrechnungsprozesse (für Netznutzung, Energielieferung oder Bilanzierung) an einer Marktlokation durchführen zu können</a:t>
            </a:r>
          </a:p>
          <a:p>
            <a:pPr>
              <a:lnSpc>
                <a:spcPct val="100000"/>
              </a:lnSpc>
            </a:pPr>
            <a:r>
              <a:rPr lang="de-DE" sz="2300" dirty="0"/>
              <a:t>Der Messstellenbetreiber betreibt die Messlokation und verantwortet die in der Messlokation vorhandene Mess- und Kommunikationstechnik</a:t>
            </a:r>
          </a:p>
          <a:p>
            <a:pPr>
              <a:lnSpc>
                <a:spcPct val="100000"/>
              </a:lnSpc>
            </a:pPr>
            <a:r>
              <a:rPr lang="de-DE" sz="2300" dirty="0"/>
              <a:t>Identifikation über die Zählpunktbezeichnung (</a:t>
            </a:r>
            <a:r>
              <a:rPr lang="de-DE" sz="2300" dirty="0" err="1"/>
              <a:t>Metering</a:t>
            </a:r>
            <a:r>
              <a:rPr lang="de-DE" sz="2300" dirty="0"/>
              <a:t> Code)</a:t>
            </a:r>
          </a:p>
          <a:p>
            <a:pPr>
              <a:lnSpc>
                <a:spcPct val="100000"/>
              </a:lnSpc>
            </a:pPr>
            <a:endParaRPr lang="en-US" sz="2300" dirty="0"/>
          </a:p>
        </p:txBody>
      </p:sp>
      <p:sp>
        <p:nvSpPr>
          <p:cNvPr id="8" name="Textfeld 7"/>
          <p:cNvSpPr txBox="1"/>
          <p:nvPr/>
        </p:nvSpPr>
        <p:spPr>
          <a:xfrm>
            <a:off x="6228230" y="4083960"/>
            <a:ext cx="2771755" cy="738664"/>
          </a:xfrm>
          <a:prstGeom prst="rect">
            <a:avLst/>
          </a:prstGeom>
          <a:noFill/>
        </p:spPr>
        <p:txBody>
          <a:bodyPr wrap="square" rtlCol="0">
            <a:spAutoFit/>
          </a:bodyPr>
          <a:lstStyle/>
          <a:p>
            <a:r>
              <a:rPr lang="en-US" sz="1400" dirty="0">
                <a:hlinkClick r:id="rId3"/>
              </a:rPr>
              <a:t>(BDEW, </a:t>
            </a:r>
            <a:r>
              <a:rPr lang="en-US" sz="1400" dirty="0" err="1">
                <a:hlinkClick r:id="rId3"/>
              </a:rPr>
              <a:t>Marktlokationen</a:t>
            </a:r>
            <a:r>
              <a:rPr lang="en-US" sz="1400" dirty="0">
                <a:hlinkClick r:id="rId3"/>
              </a:rPr>
              <a:t> und </a:t>
            </a:r>
            <a:r>
              <a:rPr lang="en-US" sz="1400" dirty="0" err="1">
                <a:hlinkClick r:id="rId3"/>
              </a:rPr>
              <a:t>Messlokationen</a:t>
            </a:r>
            <a:r>
              <a:rPr lang="en-US" sz="1400" dirty="0">
                <a:hlinkClick r:id="rId3"/>
              </a:rPr>
              <a:t>, 24.Februar 2017, </a:t>
            </a:r>
            <a:r>
              <a:rPr lang="de-DE" sz="1400" dirty="0">
                <a:hlinkClick r:id="rId3"/>
              </a:rPr>
              <a:t>S.10f.)</a:t>
            </a:r>
            <a:endParaRPr lang="en-US" sz="1400" dirty="0"/>
          </a:p>
        </p:txBody>
      </p:sp>
      <p:sp>
        <p:nvSpPr>
          <p:cNvPr id="9" name="Textplatzhalter 4"/>
          <p:cNvSpPr>
            <a:spLocks noGrp="1"/>
          </p:cNvSpPr>
          <p:nvPr>
            <p:ph type="body" sz="quarter" idx="4294967295"/>
          </p:nvPr>
        </p:nvSpPr>
        <p:spPr>
          <a:xfrm>
            <a:off x="381001" y="292101"/>
            <a:ext cx="5021263" cy="355600"/>
          </a:xfrm>
          <a:prstGeom prst="rect">
            <a:avLst/>
          </a:prstGeom>
        </p:spPr>
        <p:txBody>
          <a:bodyPr/>
          <a:lstStyle/>
          <a:p>
            <a:pPr marL="25200" indent="0">
              <a:buNone/>
            </a:pPr>
            <a:r>
              <a:rPr lang="de-DE" sz="1700" dirty="0"/>
              <a:t>Technische Stammdaten - Zählpunkt</a:t>
            </a:r>
          </a:p>
        </p:txBody>
      </p:sp>
      <p:sp>
        <p:nvSpPr>
          <p:cNvPr id="7" name="Fußzeilenplatzhalter 6"/>
          <p:cNvSpPr>
            <a:spLocks noGrp="1"/>
          </p:cNvSpPr>
          <p:nvPr>
            <p:ph type="ftr" sz="quarter" idx="3"/>
          </p:nvPr>
        </p:nvSpPr>
        <p:spPr/>
        <p:txBody>
          <a:bodyPr/>
          <a:lstStyle/>
          <a:p>
            <a:r>
              <a:rPr lang="de-DE"/>
              <a:t>Schulung Grundlagen IS-U</a:t>
            </a:r>
            <a:endParaRPr lang="de-DE" dirty="0"/>
          </a:p>
        </p:txBody>
      </p:sp>
    </p:spTree>
    <p:extLst>
      <p:ext uri="{BB962C8B-B14F-4D97-AF65-F5344CB8AC3E}">
        <p14:creationId xmlns:p14="http://schemas.microsoft.com/office/powerpoint/2010/main" val="356794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037632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Folie" r:id="rId5" imgW="270" imgH="270" progId="TCLayout.ActiveDocument.1">
                  <p:embed/>
                </p:oleObj>
              </mc:Choice>
              <mc:Fallback>
                <p:oleObj name="think-cell Folie" r:id="rId5" imgW="270" imgH="270" progId="TCLayout.ActiveDocument.1">
                  <p:embed/>
                  <p:pic>
                    <p:nvPicPr>
                      <p:cNvPr id="17" name="Objekt 1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hteck 19"/>
          <p:cNvSpPr/>
          <p:nvPr/>
        </p:nvSpPr>
        <p:spPr>
          <a:xfrm>
            <a:off x="328109" y="4423784"/>
            <a:ext cx="8735106" cy="369332"/>
          </a:xfrm>
          <a:prstGeom prst="rect">
            <a:avLst/>
          </a:prstGeom>
          <a:solidFill>
            <a:srgbClr val="F6C700"/>
          </a:solidFill>
        </p:spPr>
        <p:txBody>
          <a:bodyPr wrap="square">
            <a:spAutoFit/>
          </a:bodyPr>
          <a:lstStyle/>
          <a:p>
            <a:endParaRPr lang="en-US" dirty="0">
              <a:latin typeface="Gill Sans Light"/>
            </a:endParaRPr>
          </a:p>
        </p:txBody>
      </p:sp>
      <p:sp>
        <p:nvSpPr>
          <p:cNvPr id="4" name="Foliennummernplatzhalter 3"/>
          <p:cNvSpPr>
            <a:spLocks noGrp="1"/>
          </p:cNvSpPr>
          <p:nvPr>
            <p:ph type="sldNum" sz="quarter" idx="4"/>
          </p:nvPr>
        </p:nvSpPr>
        <p:spPr/>
        <p:txBody>
          <a:bodyPr/>
          <a:lstStyle/>
          <a:p>
            <a:fld id="{2D4D75A6-B17A-CF40-A833-CBECE2C2781C}" type="slidenum">
              <a:rPr lang="de-DE" smtClean="0"/>
              <a:pPr/>
              <a:t>41</a:t>
            </a:fld>
            <a:endParaRPr lang="de-DE" dirty="0"/>
          </a:p>
        </p:txBody>
      </p:sp>
      <p:sp>
        <p:nvSpPr>
          <p:cNvPr id="5" name="Textplatzhalter 4"/>
          <p:cNvSpPr>
            <a:spLocks noGrp="1"/>
          </p:cNvSpPr>
          <p:nvPr>
            <p:ph type="body" sz="quarter" idx="15"/>
          </p:nvPr>
        </p:nvSpPr>
        <p:spPr/>
        <p:txBody>
          <a:bodyPr/>
          <a:lstStyle/>
          <a:p>
            <a:r>
              <a:rPr lang="de-DE" dirty="0"/>
              <a:t>Technische Stammdaten - Zählpunkt</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grpSp>
        <p:nvGrpSpPr>
          <p:cNvPr id="7" name="Group 11">
            <a:extLst>
              <a:ext uri="{FF2B5EF4-FFF2-40B4-BE49-F238E27FC236}">
                <a16:creationId xmlns:a16="http://schemas.microsoft.com/office/drawing/2014/main" id="{60FB7544-B3F1-4D8B-B9AB-5F653B3CCDA9}"/>
              </a:ext>
            </a:extLst>
          </p:cNvPr>
          <p:cNvGrpSpPr/>
          <p:nvPr/>
        </p:nvGrpSpPr>
        <p:grpSpPr>
          <a:xfrm>
            <a:off x="179390" y="869793"/>
            <a:ext cx="7855229" cy="3183970"/>
            <a:chOff x="398768" y="1014696"/>
            <a:chExt cx="10673881" cy="4488673"/>
          </a:xfrm>
        </p:grpSpPr>
        <p:sp>
          <p:nvSpPr>
            <p:cNvPr id="8" name="Textplatzhalter 4">
              <a:extLst>
                <a:ext uri="{FF2B5EF4-FFF2-40B4-BE49-F238E27FC236}">
                  <a16:creationId xmlns:a16="http://schemas.microsoft.com/office/drawing/2014/main" id="{0B65B4CF-9601-4E40-BA9A-6A3E0BA43E77}"/>
                </a:ext>
              </a:extLst>
            </p:cNvPr>
            <p:cNvSpPr txBox="1">
              <a:spLocks/>
            </p:cNvSpPr>
            <p:nvPr/>
          </p:nvSpPr>
          <p:spPr>
            <a:xfrm>
              <a:off x="5852650" y="1014697"/>
              <a:ext cx="5219999" cy="2906959"/>
            </a:xfrm>
            <a:prstGeom prst="rect">
              <a:avLst/>
            </a:prstGeom>
          </p:spPr>
          <p:txBody>
            <a:bodyPr/>
            <a:lstStyle>
              <a:lvl1pPr marL="170082" indent="-170082" algn="l" defTabSz="864017" rtl="0" eaLnBrk="1" latinLnBrk="0" hangingPunct="1">
                <a:lnSpc>
                  <a:spcPct val="100000"/>
                </a:lnSpc>
                <a:spcBef>
                  <a:spcPts val="283"/>
                </a:spcBef>
                <a:spcAft>
                  <a:spcPts val="0"/>
                </a:spcAft>
                <a:buClr>
                  <a:srgbClr val="C00000">
                    <a:lumMod val="100000"/>
                  </a:srgbClr>
                </a:buClr>
                <a:buSzPct val="100000"/>
                <a:buFont typeface="Wingdings" panose="05000000000000000000" pitchFamily="2" charset="2"/>
                <a:buChar char="§"/>
                <a:defRPr sz="1512" b="0" i="0" u="none" kern="1200">
                  <a:solidFill>
                    <a:srgbClr val="000000">
                      <a:lumMod val="100000"/>
                    </a:srgbClr>
                  </a:solidFill>
                  <a:latin typeface="Calibri" panose="020F0502020204030204" pitchFamily="34" charset="0"/>
                  <a:ea typeface="+mn-ea"/>
                  <a:cs typeface="+mn-cs"/>
                </a:defRPr>
              </a:lvl1pPr>
              <a:lvl2pPr marL="649713" indent="-217705"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2pPr>
              <a:lvl3pPr marL="1080021"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3pPr>
              <a:lvl4pPr marL="1512029"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4pPr>
              <a:lvl5pPr marL="1944037"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gn="ctr">
                <a:buNone/>
              </a:pPr>
              <a:r>
                <a:rPr lang="de-DE" sz="1600" b="1" dirty="0">
                  <a:solidFill>
                    <a:srgbClr val="000000">
                      <a:lumMod val="85000"/>
                      <a:lumOff val="15000"/>
                    </a:srgbClr>
                  </a:solidFill>
                </a:rPr>
                <a:t>Messlokation</a:t>
              </a:r>
            </a:p>
            <a:p>
              <a:pPr marL="0" indent="0">
                <a:buNone/>
              </a:pPr>
              <a:endParaRPr lang="de-DE" sz="1600" b="1" dirty="0"/>
            </a:p>
            <a:p>
              <a:pPr>
                <a:buClr>
                  <a:srgbClr val="F1CA00"/>
                </a:buClr>
              </a:pPr>
              <a:endParaRPr lang="de-DE" sz="1600" dirty="0"/>
            </a:p>
            <a:p>
              <a:pPr marL="0" indent="0">
                <a:buClr>
                  <a:srgbClr val="F1CA00"/>
                </a:buClr>
                <a:buNone/>
              </a:pPr>
              <a:r>
                <a:rPr lang="de-DE" sz="1600" dirty="0"/>
                <a:t> </a:t>
              </a:r>
            </a:p>
            <a:p>
              <a:endParaRPr lang="de-DE" sz="1600" dirty="0"/>
            </a:p>
          </p:txBody>
        </p:sp>
        <p:cxnSp>
          <p:nvCxnSpPr>
            <p:cNvPr id="9" name="Gerader Verbinder 7">
              <a:extLst>
                <a:ext uri="{FF2B5EF4-FFF2-40B4-BE49-F238E27FC236}">
                  <a16:creationId xmlns:a16="http://schemas.microsoft.com/office/drawing/2014/main" id="{8A9847FB-033E-4027-B3F8-96A94790360D}"/>
                </a:ext>
              </a:extLst>
            </p:cNvPr>
            <p:cNvCxnSpPr>
              <a:cxnSpLocks/>
            </p:cNvCxnSpPr>
            <p:nvPr/>
          </p:nvCxnSpPr>
          <p:spPr>
            <a:xfrm>
              <a:off x="5716323" y="1413164"/>
              <a:ext cx="1" cy="4090205"/>
            </a:xfrm>
            <a:prstGeom prst="line">
              <a:avLst/>
            </a:prstGeom>
            <a:ln w="19050" cap="flat" cmpd="sng" algn="ctr">
              <a:solidFill>
                <a:srgbClr val="F1CA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platzhalter 4">
              <a:extLst>
                <a:ext uri="{FF2B5EF4-FFF2-40B4-BE49-F238E27FC236}">
                  <a16:creationId xmlns:a16="http://schemas.microsoft.com/office/drawing/2014/main" id="{5EBF9E8A-FA78-40B1-9B19-9F97408063C8}"/>
                </a:ext>
              </a:extLst>
            </p:cNvPr>
            <p:cNvSpPr txBox="1">
              <a:spLocks/>
            </p:cNvSpPr>
            <p:nvPr/>
          </p:nvSpPr>
          <p:spPr>
            <a:xfrm>
              <a:off x="398768" y="1014696"/>
              <a:ext cx="5219999" cy="2906958"/>
            </a:xfrm>
            <a:prstGeom prst="rect">
              <a:avLst/>
            </a:prstGeom>
          </p:spPr>
          <p:txBody>
            <a:bodyPr/>
            <a:lstStyle>
              <a:lvl1pPr marL="170082" indent="-170082" algn="l" defTabSz="864017" rtl="0" eaLnBrk="1" latinLnBrk="0" hangingPunct="1">
                <a:lnSpc>
                  <a:spcPct val="100000"/>
                </a:lnSpc>
                <a:spcBef>
                  <a:spcPts val="283"/>
                </a:spcBef>
                <a:spcAft>
                  <a:spcPts val="0"/>
                </a:spcAft>
                <a:buClr>
                  <a:srgbClr val="C00000">
                    <a:lumMod val="100000"/>
                  </a:srgbClr>
                </a:buClr>
                <a:buSzPct val="100000"/>
                <a:buFont typeface="Wingdings" panose="05000000000000000000" pitchFamily="2" charset="2"/>
                <a:buChar char="§"/>
                <a:defRPr sz="1512" b="0" i="0" u="none" kern="1200">
                  <a:solidFill>
                    <a:srgbClr val="000000">
                      <a:lumMod val="100000"/>
                    </a:srgbClr>
                  </a:solidFill>
                  <a:latin typeface="Calibri" panose="020F0502020204030204" pitchFamily="34" charset="0"/>
                  <a:ea typeface="+mn-ea"/>
                  <a:cs typeface="+mn-cs"/>
                </a:defRPr>
              </a:lvl1pPr>
              <a:lvl2pPr marL="649713" indent="-217705"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2pPr>
              <a:lvl3pPr marL="1080021"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3pPr>
              <a:lvl4pPr marL="1512029"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4pPr>
              <a:lvl5pPr marL="1944037" indent="-216004" algn="l" defTabSz="864017" rtl="0" eaLnBrk="1" latinLnBrk="0" hangingPunct="1">
                <a:lnSpc>
                  <a:spcPct val="100000"/>
                </a:lnSpc>
                <a:spcBef>
                  <a:spcPts val="283"/>
                </a:spcBef>
                <a:spcAft>
                  <a:spcPts val="0"/>
                </a:spcAft>
                <a:buClr>
                  <a:srgbClr val="BB1107"/>
                </a:buClr>
                <a:buFont typeface="Wingdings" charset="2"/>
                <a:buChar char="§"/>
                <a:defRPr sz="1512" b="0" i="0" u="none" kern="1200">
                  <a:solidFill>
                    <a:srgbClr val="000000">
                      <a:lumMod val="100000"/>
                    </a:srgbClr>
                  </a:solidFill>
                  <a:latin typeface="Calibri" panose="020F0502020204030204" pitchFamily="34" charset="0"/>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gn="ctr">
                <a:buFont typeface="Wingdings" panose="05000000000000000000" pitchFamily="2" charset="2"/>
                <a:buNone/>
              </a:pPr>
              <a:r>
                <a:rPr lang="de-DE" sz="1600" b="1" dirty="0">
                  <a:solidFill>
                    <a:srgbClr val="000000">
                      <a:lumMod val="85000"/>
                      <a:lumOff val="15000"/>
                    </a:srgbClr>
                  </a:solidFill>
                </a:rPr>
                <a:t>Marktlokation</a:t>
              </a:r>
            </a:p>
            <a:p>
              <a:pPr>
                <a:buClr>
                  <a:srgbClr val="F1CA00"/>
                </a:buClr>
              </a:pPr>
              <a:endParaRPr lang="de-DE" sz="1600" dirty="0"/>
            </a:p>
            <a:p>
              <a:pPr marL="0" indent="0">
                <a:buClr>
                  <a:srgbClr val="F1CA00"/>
                </a:buClr>
                <a:buNone/>
              </a:pPr>
              <a:r>
                <a:rPr lang="de-DE" sz="1600" dirty="0"/>
                <a:t> </a:t>
              </a:r>
            </a:p>
            <a:p>
              <a:endParaRPr lang="de-DE" sz="1600" dirty="0"/>
            </a:p>
          </p:txBody>
        </p:sp>
      </p:grpSp>
      <p:graphicFrame>
        <p:nvGraphicFramePr>
          <p:cNvPr id="13" name="Inhaltsplatzhalter 6"/>
          <p:cNvGraphicFramePr>
            <a:graphicFrameLocks/>
          </p:cNvGraphicFramePr>
          <p:nvPr>
            <p:extLst>
              <p:ext uri="{D42A27DB-BD31-4B8C-83A1-F6EECF244321}">
                <p14:modId xmlns:p14="http://schemas.microsoft.com/office/powerpoint/2010/main" val="368487741"/>
              </p:ext>
            </p:extLst>
          </p:nvPr>
        </p:nvGraphicFramePr>
        <p:xfrm>
          <a:off x="4219752" y="1351804"/>
          <a:ext cx="4843463" cy="1024824"/>
        </p:xfrm>
        <a:graphic>
          <a:graphicData uri="http://schemas.openxmlformats.org/drawingml/2006/table">
            <a:tbl>
              <a:tblPr firstRow="1" bandRow="1">
                <a:tableStyleId>{5C22544A-7EE6-4342-B048-85BDC9FD1C3A}</a:tableStyleId>
              </a:tblPr>
              <a:tblGrid>
                <a:gridCol w="900430">
                  <a:extLst>
                    <a:ext uri="{9D8B030D-6E8A-4147-A177-3AD203B41FA5}">
                      <a16:colId xmlns:a16="http://schemas.microsoft.com/office/drawing/2014/main" val="20000"/>
                    </a:ext>
                  </a:extLst>
                </a:gridCol>
                <a:gridCol w="935355">
                  <a:extLst>
                    <a:ext uri="{9D8B030D-6E8A-4147-A177-3AD203B41FA5}">
                      <a16:colId xmlns:a16="http://schemas.microsoft.com/office/drawing/2014/main" val="20001"/>
                    </a:ext>
                  </a:extLst>
                </a:gridCol>
                <a:gridCol w="824230">
                  <a:extLst>
                    <a:ext uri="{9D8B030D-6E8A-4147-A177-3AD203B41FA5}">
                      <a16:colId xmlns:a16="http://schemas.microsoft.com/office/drawing/2014/main" val="20002"/>
                    </a:ext>
                  </a:extLst>
                </a:gridCol>
                <a:gridCol w="567055">
                  <a:extLst>
                    <a:ext uri="{9D8B030D-6E8A-4147-A177-3AD203B41FA5}">
                      <a16:colId xmlns:a16="http://schemas.microsoft.com/office/drawing/2014/main" val="20003"/>
                    </a:ext>
                  </a:extLst>
                </a:gridCol>
                <a:gridCol w="1616393">
                  <a:extLst>
                    <a:ext uri="{9D8B030D-6E8A-4147-A177-3AD203B41FA5}">
                      <a16:colId xmlns:a16="http://schemas.microsoft.com/office/drawing/2014/main" val="20004"/>
                    </a:ext>
                  </a:extLst>
                </a:gridCol>
              </a:tblGrid>
              <a:tr h="256206">
                <a:tc>
                  <a:txBody>
                    <a:bodyPr/>
                    <a:lstStyle/>
                    <a:p>
                      <a:r>
                        <a:rPr lang="de-DE" sz="1000" dirty="0"/>
                        <a:t>Bestandteil</a:t>
                      </a:r>
                      <a:endParaRPr lang="en-US" sz="1000" dirty="0"/>
                    </a:p>
                  </a:txBody>
                  <a:tcPr/>
                </a:tc>
                <a:tc>
                  <a:txBody>
                    <a:bodyPr/>
                    <a:lstStyle/>
                    <a:p>
                      <a:r>
                        <a:rPr lang="de-DE" sz="1000" dirty="0"/>
                        <a:t>Ländercode</a:t>
                      </a:r>
                      <a:endParaRPr lang="en-US" sz="1000" dirty="0"/>
                    </a:p>
                  </a:txBody>
                  <a:tcPr/>
                </a:tc>
                <a:tc>
                  <a:txBody>
                    <a:bodyPr/>
                    <a:lstStyle/>
                    <a:p>
                      <a:r>
                        <a:rPr lang="de-DE" sz="1000" dirty="0"/>
                        <a:t>VNB-code</a:t>
                      </a:r>
                      <a:endParaRPr lang="en-US" sz="1000" dirty="0"/>
                    </a:p>
                  </a:txBody>
                  <a:tcPr/>
                </a:tc>
                <a:tc>
                  <a:txBody>
                    <a:bodyPr/>
                    <a:lstStyle/>
                    <a:p>
                      <a:r>
                        <a:rPr lang="de-DE" sz="1000" dirty="0"/>
                        <a:t>PLZ</a:t>
                      </a:r>
                      <a:endParaRPr lang="en-US" sz="1000" dirty="0"/>
                    </a:p>
                  </a:txBody>
                  <a:tcPr/>
                </a:tc>
                <a:tc>
                  <a:txBody>
                    <a:bodyPr/>
                    <a:lstStyle/>
                    <a:p>
                      <a:r>
                        <a:rPr lang="de-DE" sz="1000" dirty="0"/>
                        <a:t>ZP Nummer</a:t>
                      </a:r>
                      <a:endParaRPr lang="en-US" sz="1000" dirty="0"/>
                    </a:p>
                  </a:txBody>
                  <a:tcPr/>
                </a:tc>
                <a:extLst>
                  <a:ext uri="{0D108BD9-81ED-4DB2-BD59-A6C34878D82A}">
                    <a16:rowId xmlns:a16="http://schemas.microsoft.com/office/drawing/2014/main" val="10000"/>
                  </a:ext>
                </a:extLst>
              </a:tr>
              <a:tr h="256206">
                <a:tc>
                  <a:txBody>
                    <a:bodyPr/>
                    <a:lstStyle/>
                    <a:p>
                      <a:r>
                        <a:rPr lang="de-DE" sz="1000" b="1" dirty="0"/>
                        <a:t>Stellen</a:t>
                      </a:r>
                      <a:endParaRPr lang="en-US" sz="1000" b="1" dirty="0"/>
                    </a:p>
                  </a:txBody>
                  <a:tcPr>
                    <a:solidFill>
                      <a:srgbClr val="FFE285"/>
                    </a:solidFill>
                  </a:tcPr>
                </a:tc>
                <a:tc>
                  <a:txBody>
                    <a:bodyPr/>
                    <a:lstStyle/>
                    <a:p>
                      <a:r>
                        <a:rPr lang="de-DE" sz="1000" dirty="0"/>
                        <a:t>2</a:t>
                      </a:r>
                      <a:endParaRPr lang="en-US" sz="1000" dirty="0"/>
                    </a:p>
                  </a:txBody>
                  <a:tcPr>
                    <a:solidFill>
                      <a:srgbClr val="FFE285"/>
                    </a:solidFill>
                  </a:tcPr>
                </a:tc>
                <a:tc>
                  <a:txBody>
                    <a:bodyPr/>
                    <a:lstStyle/>
                    <a:p>
                      <a:r>
                        <a:rPr lang="de-DE" sz="1000" dirty="0"/>
                        <a:t>6</a:t>
                      </a:r>
                      <a:endParaRPr lang="en-US" sz="1000" dirty="0"/>
                    </a:p>
                  </a:txBody>
                  <a:tcPr>
                    <a:solidFill>
                      <a:srgbClr val="FFE285"/>
                    </a:solidFill>
                  </a:tcPr>
                </a:tc>
                <a:tc>
                  <a:txBody>
                    <a:bodyPr/>
                    <a:lstStyle/>
                    <a:p>
                      <a:r>
                        <a:rPr lang="de-DE" sz="1000" dirty="0"/>
                        <a:t>5</a:t>
                      </a:r>
                      <a:endParaRPr lang="en-US" sz="1000" dirty="0"/>
                    </a:p>
                  </a:txBody>
                  <a:tcPr>
                    <a:solidFill>
                      <a:srgbClr val="FFE285"/>
                    </a:solidFill>
                  </a:tcPr>
                </a:tc>
                <a:tc>
                  <a:txBody>
                    <a:bodyPr/>
                    <a:lstStyle/>
                    <a:p>
                      <a:r>
                        <a:rPr lang="de-DE" sz="1000" dirty="0"/>
                        <a:t>20</a:t>
                      </a:r>
                      <a:endParaRPr lang="en-US" sz="1000" dirty="0"/>
                    </a:p>
                  </a:txBody>
                  <a:tcPr>
                    <a:solidFill>
                      <a:srgbClr val="FFE285"/>
                    </a:solidFill>
                  </a:tcPr>
                </a:tc>
                <a:extLst>
                  <a:ext uri="{0D108BD9-81ED-4DB2-BD59-A6C34878D82A}">
                    <a16:rowId xmlns:a16="http://schemas.microsoft.com/office/drawing/2014/main" val="10001"/>
                  </a:ext>
                </a:extLst>
              </a:tr>
              <a:tr h="256206">
                <a:tc>
                  <a:txBody>
                    <a:bodyPr/>
                    <a:lstStyle/>
                    <a:p>
                      <a:r>
                        <a:rPr lang="de-DE" sz="1000" dirty="0"/>
                        <a:t>BSP 1</a:t>
                      </a:r>
                      <a:endParaRPr lang="en-US" sz="1000" dirty="0"/>
                    </a:p>
                  </a:txBody>
                  <a:tcPr/>
                </a:tc>
                <a:tc>
                  <a:txBody>
                    <a:bodyPr/>
                    <a:lstStyle/>
                    <a:p>
                      <a:r>
                        <a:rPr lang="de-DE" sz="1000" dirty="0"/>
                        <a:t>DE</a:t>
                      </a:r>
                      <a:endParaRPr lang="en-US" sz="1000" dirty="0"/>
                    </a:p>
                  </a:txBody>
                  <a:tcPr/>
                </a:tc>
                <a:tc>
                  <a:txBody>
                    <a:bodyPr/>
                    <a:lstStyle/>
                    <a:p>
                      <a:pPr algn="l"/>
                      <a:r>
                        <a:rPr lang="de-DE" sz="1000" dirty="0"/>
                        <a:t>100001</a:t>
                      </a:r>
                      <a:endParaRPr lang="en-US" sz="1000" dirty="0"/>
                    </a:p>
                  </a:txBody>
                  <a:tcPr/>
                </a:tc>
                <a:tc>
                  <a:txBody>
                    <a:bodyPr/>
                    <a:lstStyle/>
                    <a:p>
                      <a:r>
                        <a:rPr lang="de-DE" sz="1000" dirty="0"/>
                        <a:t>60437</a:t>
                      </a:r>
                      <a:endParaRPr lang="en-US" sz="1000" dirty="0"/>
                    </a:p>
                  </a:txBody>
                  <a:tcPr/>
                </a:tc>
                <a:tc>
                  <a:txBody>
                    <a:bodyPr/>
                    <a:lstStyle/>
                    <a:p>
                      <a:r>
                        <a:rPr lang="de-DE" sz="1000" dirty="0"/>
                        <a:t>00000000000000012346</a:t>
                      </a:r>
                      <a:endParaRPr lang="en-US" sz="1000" dirty="0"/>
                    </a:p>
                  </a:txBody>
                  <a:tcPr/>
                </a:tc>
                <a:extLst>
                  <a:ext uri="{0D108BD9-81ED-4DB2-BD59-A6C34878D82A}">
                    <a16:rowId xmlns:a16="http://schemas.microsoft.com/office/drawing/2014/main" val="10002"/>
                  </a:ext>
                </a:extLst>
              </a:tr>
              <a:tr h="256206">
                <a:tc>
                  <a:txBody>
                    <a:bodyPr/>
                    <a:lstStyle/>
                    <a:p>
                      <a:r>
                        <a:rPr lang="de-DE" sz="1000" dirty="0"/>
                        <a:t>BSP 2</a:t>
                      </a:r>
                      <a:endParaRPr lang="en-US" sz="1000" dirty="0"/>
                    </a:p>
                  </a:txBody>
                  <a:tcPr/>
                </a:tc>
                <a:tc>
                  <a:txBody>
                    <a:bodyPr/>
                    <a:lstStyle/>
                    <a:p>
                      <a:r>
                        <a:rPr lang="de-DE" sz="1000" dirty="0"/>
                        <a:t>DE</a:t>
                      </a:r>
                      <a:endParaRPr lang="en-US" sz="1000" dirty="0"/>
                    </a:p>
                  </a:txBody>
                  <a:tcPr/>
                </a:tc>
                <a:tc>
                  <a:txBody>
                    <a:bodyPr/>
                    <a:lstStyle/>
                    <a:p>
                      <a:r>
                        <a:rPr lang="de-DE" sz="1000" dirty="0"/>
                        <a:t>000777</a:t>
                      </a:r>
                      <a:endParaRPr lang="en-US" sz="1000" dirty="0"/>
                    </a:p>
                  </a:txBody>
                  <a:tcPr/>
                </a:tc>
                <a:tc>
                  <a:txBody>
                    <a:bodyPr/>
                    <a:lstStyle/>
                    <a:p>
                      <a:r>
                        <a:rPr lang="de-DE" sz="1000" dirty="0"/>
                        <a:t>20253</a:t>
                      </a:r>
                      <a:endParaRPr lang="en-US" sz="1000" dirty="0"/>
                    </a:p>
                  </a:txBody>
                  <a:tcPr/>
                </a:tc>
                <a:tc>
                  <a:txBody>
                    <a:bodyPr/>
                    <a:lstStyle/>
                    <a:p>
                      <a:r>
                        <a:rPr lang="de-DE" sz="1000" dirty="0"/>
                        <a:t>XXOB000000000000044</a:t>
                      </a:r>
                      <a:endParaRPr lang="en-US" sz="1000" dirty="0"/>
                    </a:p>
                  </a:txBody>
                  <a:tcPr/>
                </a:tc>
                <a:extLst>
                  <a:ext uri="{0D108BD9-81ED-4DB2-BD59-A6C34878D82A}">
                    <a16:rowId xmlns:a16="http://schemas.microsoft.com/office/drawing/2014/main" val="10003"/>
                  </a:ext>
                </a:extLst>
              </a:tr>
            </a:tbl>
          </a:graphicData>
        </a:graphic>
      </p:graphicFrame>
      <p:sp>
        <p:nvSpPr>
          <p:cNvPr id="14" name="Rechteck 13"/>
          <p:cNvSpPr/>
          <p:nvPr/>
        </p:nvSpPr>
        <p:spPr>
          <a:xfrm>
            <a:off x="4246535" y="2528990"/>
            <a:ext cx="4572000" cy="769441"/>
          </a:xfrm>
          <a:prstGeom prst="rect">
            <a:avLst/>
          </a:prstGeom>
        </p:spPr>
        <p:txBody>
          <a:bodyPr>
            <a:spAutoFit/>
          </a:bodyPr>
          <a:lstStyle/>
          <a:p>
            <a:r>
              <a:rPr lang="de-DE" sz="1100" dirty="0"/>
              <a:t>Eine </a:t>
            </a:r>
            <a:r>
              <a:rPr lang="en-US" sz="1100" dirty="0" err="1"/>
              <a:t>Zählpunktbezeichnung</a:t>
            </a:r>
            <a:r>
              <a:rPr lang="en-US" sz="1100" dirty="0"/>
              <a:t> </a:t>
            </a:r>
            <a:r>
              <a:rPr lang="en-US" sz="1100" dirty="0" err="1"/>
              <a:t>wird</a:t>
            </a:r>
            <a:r>
              <a:rPr lang="en-US" sz="1100" dirty="0"/>
              <a:t> </a:t>
            </a:r>
            <a:r>
              <a:rPr lang="en-US" sz="1100" dirty="0" err="1"/>
              <a:t>einmalig</a:t>
            </a:r>
            <a:r>
              <a:rPr lang="en-US" sz="1100" dirty="0"/>
              <a:t> </a:t>
            </a:r>
            <a:r>
              <a:rPr lang="en-US" sz="1100" dirty="0" err="1"/>
              <a:t>vom</a:t>
            </a:r>
            <a:r>
              <a:rPr lang="en-US" sz="1100" dirty="0"/>
              <a:t> </a:t>
            </a:r>
            <a:r>
              <a:rPr lang="en-US" sz="1100" dirty="0" err="1"/>
              <a:t>Netzbetrieber</a:t>
            </a:r>
            <a:r>
              <a:rPr lang="en-US" sz="1100" dirty="0"/>
              <a:t> (33-stellige </a:t>
            </a:r>
            <a:r>
              <a:rPr lang="en-US" sz="1100" dirty="0" err="1"/>
              <a:t>alphanumerische</a:t>
            </a:r>
            <a:r>
              <a:rPr lang="en-US" sz="1100" dirty="0"/>
              <a:t> </a:t>
            </a:r>
            <a:r>
              <a:rPr lang="en-US" sz="1100" dirty="0" err="1"/>
              <a:t>Zählpunktbezeichnung</a:t>
            </a:r>
            <a:r>
              <a:rPr lang="en-US" sz="1100" dirty="0"/>
              <a:t>) </a:t>
            </a:r>
            <a:r>
              <a:rPr lang="en-US" sz="1100" dirty="0" err="1"/>
              <a:t>angelegt</a:t>
            </a:r>
            <a:r>
              <a:rPr lang="en-US" sz="1100" dirty="0"/>
              <a:t> und </a:t>
            </a:r>
            <a:r>
              <a:rPr lang="en-US" sz="1100" dirty="0" err="1"/>
              <a:t>danach</a:t>
            </a:r>
            <a:r>
              <a:rPr lang="en-US" sz="1100" dirty="0"/>
              <a:t> </a:t>
            </a:r>
            <a:r>
              <a:rPr lang="en-US" sz="1100" dirty="0" err="1"/>
              <a:t>nicht</a:t>
            </a:r>
            <a:r>
              <a:rPr lang="en-US" sz="1100" dirty="0"/>
              <a:t> </a:t>
            </a:r>
            <a:r>
              <a:rPr lang="en-US" sz="1100" dirty="0" err="1"/>
              <a:t>mehr</a:t>
            </a:r>
            <a:r>
              <a:rPr lang="en-US" sz="1100" dirty="0"/>
              <a:t> </a:t>
            </a:r>
            <a:r>
              <a:rPr lang="en-US" sz="1100" dirty="0" err="1"/>
              <a:t>verändert</a:t>
            </a:r>
            <a:r>
              <a:rPr lang="en-US" sz="1100" dirty="0"/>
              <a:t>, </a:t>
            </a:r>
            <a:r>
              <a:rPr lang="en-US" sz="1100" dirty="0" err="1"/>
              <a:t>auch</a:t>
            </a:r>
            <a:r>
              <a:rPr lang="en-US" sz="1100" dirty="0"/>
              <a:t> </a:t>
            </a:r>
            <a:r>
              <a:rPr lang="en-US" sz="1100" dirty="0" err="1"/>
              <a:t>wenn</a:t>
            </a:r>
            <a:r>
              <a:rPr lang="en-US" sz="1100" dirty="0"/>
              <a:t> </a:t>
            </a:r>
            <a:r>
              <a:rPr lang="en-US" sz="1100" dirty="0" err="1"/>
              <a:t>sich</a:t>
            </a:r>
            <a:r>
              <a:rPr lang="en-US" sz="1100" dirty="0"/>
              <a:t> die </a:t>
            </a:r>
            <a:r>
              <a:rPr lang="en-US" sz="1100" dirty="0" err="1"/>
              <a:t>Postleizahl</a:t>
            </a:r>
            <a:r>
              <a:rPr lang="en-US" sz="1100" dirty="0"/>
              <a:t> </a:t>
            </a:r>
            <a:r>
              <a:rPr lang="en-US" sz="1100" dirty="0" err="1"/>
              <a:t>oder</a:t>
            </a:r>
            <a:r>
              <a:rPr lang="en-US" sz="1100" dirty="0"/>
              <a:t> der </a:t>
            </a:r>
            <a:r>
              <a:rPr lang="en-US" sz="1100" dirty="0" err="1"/>
              <a:t>zugehörige</a:t>
            </a:r>
            <a:r>
              <a:rPr lang="en-US" sz="1100" dirty="0"/>
              <a:t> </a:t>
            </a:r>
            <a:r>
              <a:rPr lang="en-US" sz="1100" dirty="0" err="1"/>
              <a:t>Netzbetreiber</a:t>
            </a:r>
            <a:r>
              <a:rPr lang="en-US" sz="1100" dirty="0"/>
              <a:t> </a:t>
            </a:r>
            <a:r>
              <a:rPr lang="en-US" sz="1100" dirty="0" err="1"/>
              <a:t>ändern</a:t>
            </a:r>
            <a:r>
              <a:rPr lang="en-US" sz="1100" dirty="0"/>
              <a:t> </a:t>
            </a:r>
            <a:r>
              <a:rPr lang="en-US" sz="1100" dirty="0" err="1"/>
              <a:t>sollte</a:t>
            </a:r>
            <a:r>
              <a:rPr lang="en-US" sz="1100" dirty="0"/>
              <a:t>.</a:t>
            </a:r>
          </a:p>
        </p:txBody>
      </p:sp>
      <p:sp>
        <p:nvSpPr>
          <p:cNvPr id="15" name="Rechteck 14"/>
          <p:cNvSpPr/>
          <p:nvPr/>
        </p:nvSpPr>
        <p:spPr>
          <a:xfrm>
            <a:off x="399486" y="2603103"/>
            <a:ext cx="3491850" cy="1615827"/>
          </a:xfrm>
          <a:prstGeom prst="rect">
            <a:avLst/>
          </a:prstGeom>
        </p:spPr>
        <p:txBody>
          <a:bodyPr wrap="square">
            <a:spAutoFit/>
          </a:bodyPr>
          <a:lstStyle/>
          <a:p>
            <a:r>
              <a:rPr lang="en-US" sz="1100" dirty="0"/>
              <a:t>Die </a:t>
            </a:r>
            <a:r>
              <a:rPr lang="en-US" sz="1100" dirty="0" err="1"/>
              <a:t>MaLo</a:t>
            </a:r>
            <a:r>
              <a:rPr lang="en-US" sz="1100" dirty="0"/>
              <a:t>-ID </a:t>
            </a:r>
            <a:r>
              <a:rPr lang="en-US" sz="1100" dirty="0" err="1"/>
              <a:t>ist</a:t>
            </a:r>
            <a:r>
              <a:rPr lang="en-US" sz="1100" dirty="0"/>
              <a:t> 11 </a:t>
            </a:r>
            <a:r>
              <a:rPr lang="en-US" sz="1100" dirty="0" err="1"/>
              <a:t>Stellig</a:t>
            </a:r>
            <a:r>
              <a:rPr lang="en-US" sz="1100" dirty="0"/>
              <a:t> und </a:t>
            </a:r>
            <a:r>
              <a:rPr lang="en-US" sz="1100" dirty="0" err="1"/>
              <a:t>wird</a:t>
            </a:r>
            <a:r>
              <a:rPr lang="en-US" sz="1100" dirty="0"/>
              <a:t> </a:t>
            </a:r>
            <a:r>
              <a:rPr lang="en-US" sz="1100" dirty="0" err="1"/>
              <a:t>zentral</a:t>
            </a:r>
            <a:r>
              <a:rPr lang="en-US" sz="1100" dirty="0"/>
              <a:t> von den </a:t>
            </a:r>
            <a:r>
              <a:rPr lang="en-US" sz="1100" dirty="0" err="1"/>
              <a:t>Vergabestellen</a:t>
            </a:r>
            <a:r>
              <a:rPr lang="en-US" sz="1100" dirty="0"/>
              <a:t> </a:t>
            </a:r>
            <a:r>
              <a:rPr lang="en-US" sz="1100" dirty="0" err="1"/>
              <a:t>für</a:t>
            </a:r>
            <a:r>
              <a:rPr lang="en-US" sz="1100" dirty="0"/>
              <a:t> Strom und Gas (BDEW/DVEG) </a:t>
            </a:r>
            <a:r>
              <a:rPr lang="en-US" sz="1100" dirty="0" err="1"/>
              <a:t>vergeben</a:t>
            </a:r>
            <a:r>
              <a:rPr lang="en-US" sz="1100" dirty="0"/>
              <a:t>. Man muss </a:t>
            </a:r>
            <a:r>
              <a:rPr lang="en-US" sz="1100" dirty="0" err="1"/>
              <a:t>hierzu</a:t>
            </a:r>
            <a:r>
              <a:rPr lang="en-US" sz="1100" dirty="0"/>
              <a:t> </a:t>
            </a:r>
            <a:r>
              <a:rPr lang="en-US" sz="1100" dirty="0" err="1"/>
              <a:t>ein</a:t>
            </a:r>
            <a:r>
              <a:rPr lang="en-US" sz="1100" dirty="0"/>
              <a:t> </a:t>
            </a:r>
            <a:r>
              <a:rPr lang="en-US" sz="1100" dirty="0" err="1"/>
              <a:t>Nummernband</a:t>
            </a:r>
            <a:r>
              <a:rPr lang="en-US" sz="1100" dirty="0"/>
              <a:t> </a:t>
            </a:r>
            <a:r>
              <a:rPr lang="en-US" sz="1100" dirty="0" err="1"/>
              <a:t>kaufen</a:t>
            </a:r>
            <a:r>
              <a:rPr lang="en-US" sz="1100" dirty="0"/>
              <a:t> / </a:t>
            </a:r>
            <a:r>
              <a:rPr lang="en-US" sz="1100" dirty="0" err="1"/>
              <a:t>reservieren</a:t>
            </a:r>
            <a:r>
              <a:rPr lang="en-US" sz="1100" dirty="0"/>
              <a:t>. </a:t>
            </a:r>
            <a:r>
              <a:rPr lang="en-US" sz="1100" dirty="0" err="1"/>
              <a:t>Aus</a:t>
            </a:r>
            <a:r>
              <a:rPr lang="en-US" sz="1100" dirty="0"/>
              <a:t> </a:t>
            </a:r>
            <a:r>
              <a:rPr lang="en-US" sz="1100" dirty="0" err="1"/>
              <a:t>diesen</a:t>
            </a:r>
            <a:r>
              <a:rPr lang="en-US" sz="1100" dirty="0"/>
              <a:t> </a:t>
            </a:r>
            <a:r>
              <a:rPr lang="en-US" sz="1100" dirty="0" err="1"/>
              <a:t>Nummern</a:t>
            </a:r>
            <a:r>
              <a:rPr lang="en-US" sz="1100" dirty="0"/>
              <a:t> </a:t>
            </a:r>
            <a:r>
              <a:rPr lang="en-US" sz="1100" dirty="0" err="1"/>
              <a:t>können</a:t>
            </a:r>
            <a:r>
              <a:rPr lang="en-US" sz="1100" dirty="0"/>
              <a:t> </a:t>
            </a:r>
            <a:r>
              <a:rPr lang="en-US" sz="1100" dirty="0" err="1"/>
              <a:t>dann</a:t>
            </a:r>
            <a:r>
              <a:rPr lang="en-US" sz="1100" dirty="0"/>
              <a:t> die </a:t>
            </a:r>
            <a:r>
              <a:rPr lang="en-US" sz="1100" dirty="0" err="1"/>
              <a:t>MaLo</a:t>
            </a:r>
            <a:r>
              <a:rPr lang="en-US" sz="1100" dirty="0"/>
              <a:t>-IDs </a:t>
            </a:r>
            <a:r>
              <a:rPr lang="en-US" sz="1100" dirty="0" err="1"/>
              <a:t>im</a:t>
            </a:r>
            <a:r>
              <a:rPr lang="en-US" sz="1100" dirty="0"/>
              <a:t> System </a:t>
            </a:r>
            <a:r>
              <a:rPr lang="en-US" sz="1100" dirty="0" err="1"/>
              <a:t>vergeben</a:t>
            </a:r>
            <a:r>
              <a:rPr lang="en-US" sz="1100" dirty="0"/>
              <a:t> </a:t>
            </a:r>
            <a:r>
              <a:rPr lang="en-US" sz="1100" dirty="0" err="1"/>
              <a:t>werden</a:t>
            </a:r>
            <a:r>
              <a:rPr lang="en-US" sz="1100" dirty="0"/>
              <a:t>. </a:t>
            </a:r>
          </a:p>
          <a:p>
            <a:endParaRPr lang="en-US" sz="1100" dirty="0"/>
          </a:p>
          <a:p>
            <a:r>
              <a:rPr lang="en-US" sz="1100" dirty="0" err="1"/>
              <a:t>Ist</a:t>
            </a:r>
            <a:r>
              <a:rPr lang="en-US" sz="1100" dirty="0"/>
              <a:t> </a:t>
            </a:r>
            <a:r>
              <a:rPr lang="en-US" sz="1100" dirty="0" err="1"/>
              <a:t>ein</a:t>
            </a:r>
            <a:r>
              <a:rPr lang="en-US" sz="1100" dirty="0"/>
              <a:t> </a:t>
            </a:r>
            <a:r>
              <a:rPr lang="en-US" sz="1100" dirty="0" err="1"/>
              <a:t>Nummernband</a:t>
            </a:r>
            <a:r>
              <a:rPr lang="en-US" sz="1100" dirty="0"/>
              <a:t> </a:t>
            </a:r>
            <a:r>
              <a:rPr lang="en-US" sz="1100" dirty="0" err="1"/>
              <a:t>voll</a:t>
            </a:r>
            <a:r>
              <a:rPr lang="en-US" sz="1100" dirty="0"/>
              <a:t>, so </a:t>
            </a:r>
            <a:r>
              <a:rPr lang="en-US" sz="1100" dirty="0" err="1"/>
              <a:t>kann</a:t>
            </a:r>
            <a:r>
              <a:rPr lang="en-US" sz="1100" dirty="0"/>
              <a:t> </a:t>
            </a:r>
            <a:r>
              <a:rPr lang="en-US" sz="1100" dirty="0" err="1"/>
              <a:t>ein</a:t>
            </a:r>
            <a:r>
              <a:rPr lang="en-US" sz="1100" dirty="0"/>
              <a:t> </a:t>
            </a:r>
            <a:r>
              <a:rPr lang="en-US" sz="1100" dirty="0" err="1"/>
              <a:t>neues</a:t>
            </a:r>
            <a:r>
              <a:rPr lang="en-US" sz="1100" dirty="0"/>
              <a:t> </a:t>
            </a:r>
            <a:r>
              <a:rPr lang="en-US" sz="1100" dirty="0" err="1"/>
              <a:t>nachbestellt</a:t>
            </a:r>
            <a:r>
              <a:rPr lang="en-US" sz="1100" dirty="0"/>
              <a:t> </a:t>
            </a:r>
            <a:r>
              <a:rPr lang="en-US" sz="1100" dirty="0" err="1"/>
              <a:t>werden</a:t>
            </a:r>
            <a:r>
              <a:rPr lang="en-US" sz="1100" dirty="0"/>
              <a:t>. </a:t>
            </a:r>
            <a:r>
              <a:rPr lang="en-US" sz="1100" dirty="0" err="1"/>
              <a:t>Im</a:t>
            </a:r>
            <a:r>
              <a:rPr lang="en-US" sz="1100" dirty="0"/>
              <a:t> IS-U </a:t>
            </a:r>
            <a:r>
              <a:rPr lang="en-US" sz="1100" dirty="0" err="1"/>
              <a:t>ist</a:t>
            </a:r>
            <a:r>
              <a:rPr lang="en-US" sz="1100" dirty="0"/>
              <a:t> die </a:t>
            </a:r>
            <a:r>
              <a:rPr lang="en-US" sz="1100" dirty="0" err="1"/>
              <a:t>Pflege</a:t>
            </a:r>
            <a:r>
              <a:rPr lang="en-US" sz="1100" dirty="0"/>
              <a:t> </a:t>
            </a:r>
            <a:r>
              <a:rPr lang="en-US" sz="1100" dirty="0" err="1"/>
              <a:t>mehrerer</a:t>
            </a:r>
            <a:r>
              <a:rPr lang="en-US" sz="1100" dirty="0"/>
              <a:t> </a:t>
            </a:r>
            <a:r>
              <a:rPr lang="en-US" sz="1100" dirty="0" err="1"/>
              <a:t>Bänder</a:t>
            </a:r>
            <a:r>
              <a:rPr lang="en-US" sz="1100" dirty="0"/>
              <a:t> </a:t>
            </a:r>
            <a:r>
              <a:rPr lang="en-US" sz="1100" dirty="0" err="1"/>
              <a:t>möglich</a:t>
            </a:r>
            <a:r>
              <a:rPr lang="en-US" sz="1100" dirty="0"/>
              <a:t>. </a:t>
            </a:r>
          </a:p>
        </p:txBody>
      </p:sp>
      <p:sp>
        <p:nvSpPr>
          <p:cNvPr id="16" name="Textfeld 15"/>
          <p:cNvSpPr txBox="1"/>
          <p:nvPr/>
        </p:nvSpPr>
        <p:spPr>
          <a:xfrm>
            <a:off x="399569" y="4455051"/>
            <a:ext cx="8493031" cy="276999"/>
          </a:xfrm>
          <a:prstGeom prst="rect">
            <a:avLst/>
          </a:prstGeom>
          <a:noFill/>
        </p:spPr>
        <p:txBody>
          <a:bodyPr wrap="none" rtlCol="0">
            <a:spAutoFit/>
          </a:bodyPr>
          <a:lstStyle/>
          <a:p>
            <a:r>
              <a:rPr lang="de-DE" sz="1200" b="1" dirty="0"/>
              <a:t>Der VNB kommuniziert beide Identifikationsnummern an den jeweiligen Lieferanten mittels Marktkommunikation. </a:t>
            </a:r>
          </a:p>
        </p:txBody>
      </p:sp>
      <p:pic>
        <p:nvPicPr>
          <p:cNvPr id="538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772" y="3384103"/>
            <a:ext cx="4312855" cy="96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86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97" y="1351804"/>
            <a:ext cx="3372414" cy="80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36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3712758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liennummernplatzhalter 3"/>
          <p:cNvSpPr>
            <a:spLocks noGrp="1"/>
          </p:cNvSpPr>
          <p:nvPr>
            <p:ph type="sldNum" sz="quarter" idx="4"/>
          </p:nvPr>
        </p:nvSpPr>
        <p:spPr/>
        <p:txBody>
          <a:bodyPr/>
          <a:lstStyle/>
          <a:p>
            <a:fld id="{2D4D75A6-B17A-CF40-A833-CBECE2C2781C}" type="slidenum">
              <a:rPr lang="de-DE" smtClean="0"/>
              <a:pPr/>
              <a:t>42</a:t>
            </a:fld>
            <a:endParaRPr lang="de-DE" dirty="0"/>
          </a:p>
        </p:txBody>
      </p:sp>
      <p:sp>
        <p:nvSpPr>
          <p:cNvPr id="5" name="Textplatzhalter 4"/>
          <p:cNvSpPr>
            <a:spLocks noGrp="1"/>
          </p:cNvSpPr>
          <p:nvPr>
            <p:ph type="body" sz="quarter" idx="15"/>
          </p:nvPr>
        </p:nvSpPr>
        <p:spPr/>
        <p:txBody>
          <a:bodyPr/>
          <a:lstStyle/>
          <a:p>
            <a:r>
              <a:rPr lang="de-DE" dirty="0"/>
              <a:t>Stammdaten Deregulierung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338554"/>
          </a:xfrm>
          <a:prstGeom prst="rect">
            <a:avLst/>
          </a:prstGeom>
          <a:solidFill>
            <a:schemeClr val="tx2">
              <a:lumMod val="40000"/>
              <a:lumOff val="60000"/>
            </a:schemeClr>
          </a:solidFill>
        </p:spPr>
        <p:txBody>
          <a:bodyPr wrap="square">
            <a:spAutoFit/>
          </a:bodyPr>
          <a:lstStyle/>
          <a:p>
            <a:r>
              <a:rPr lang="de-DE" sz="1600" dirty="0"/>
              <a:t>Stammdaten Deregulierung</a:t>
            </a:r>
          </a:p>
        </p:txBody>
      </p:sp>
      <p:sp>
        <p:nvSpPr>
          <p:cNvPr id="23" name="Inhaltsplatzhalter 2"/>
          <p:cNvSpPr>
            <a:spLocks noGrp="1"/>
          </p:cNvSpPr>
          <p:nvPr>
            <p:ph idx="1"/>
          </p:nvPr>
        </p:nvSpPr>
        <p:spPr>
          <a:xfrm>
            <a:off x="5724160" y="1491599"/>
            <a:ext cx="3240450" cy="3332815"/>
          </a:xfrm>
        </p:spPr>
        <p:txBody>
          <a:bodyPr>
            <a:normAutofit lnSpcReduction="10000"/>
          </a:bodyPr>
          <a:lstStyle/>
          <a:p>
            <a:pPr marL="25200" indent="0">
              <a:buNone/>
            </a:pPr>
            <a:r>
              <a:rPr lang="de-DE" sz="1800" dirty="0"/>
              <a:t>Es gibt 5 wichtige Stammdatenobjekte der Deregulierung:</a:t>
            </a:r>
          </a:p>
          <a:p>
            <a:endParaRPr lang="de-DE" dirty="0"/>
          </a:p>
          <a:p>
            <a:r>
              <a:rPr lang="de-DE" sz="1800" dirty="0"/>
              <a:t>Serviceanbieter</a:t>
            </a:r>
          </a:p>
          <a:p>
            <a:r>
              <a:rPr lang="de-DE" sz="1800" dirty="0"/>
              <a:t>Service</a:t>
            </a:r>
          </a:p>
          <a:p>
            <a:r>
              <a:rPr lang="de-DE" sz="1800" dirty="0"/>
              <a:t>Netz</a:t>
            </a:r>
          </a:p>
          <a:p>
            <a:r>
              <a:rPr lang="de-DE" sz="1800" dirty="0"/>
              <a:t>Gerät / Geräteinfosatz</a:t>
            </a:r>
          </a:p>
          <a:p>
            <a:r>
              <a:rPr lang="de-DE" sz="1800" dirty="0"/>
              <a:t>Zählpunkt</a:t>
            </a:r>
          </a:p>
          <a:p>
            <a:endParaRPr lang="en-US" dirty="0"/>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30" y="1335519"/>
            <a:ext cx="4947906" cy="328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41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1642524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liennummernplatzhalter 3"/>
          <p:cNvSpPr>
            <a:spLocks noGrp="1"/>
          </p:cNvSpPr>
          <p:nvPr>
            <p:ph type="sldNum" sz="quarter" idx="4"/>
          </p:nvPr>
        </p:nvSpPr>
        <p:spPr/>
        <p:txBody>
          <a:bodyPr/>
          <a:lstStyle/>
          <a:p>
            <a:fld id="{2D4D75A6-B17A-CF40-A833-CBECE2C2781C}" type="slidenum">
              <a:rPr lang="de-DE" smtClean="0"/>
              <a:pPr/>
              <a:t>43</a:t>
            </a:fld>
            <a:endParaRPr lang="de-DE" dirty="0"/>
          </a:p>
        </p:txBody>
      </p:sp>
      <p:sp>
        <p:nvSpPr>
          <p:cNvPr id="5" name="Textplatzhalter 4"/>
          <p:cNvSpPr>
            <a:spLocks noGrp="1"/>
          </p:cNvSpPr>
          <p:nvPr>
            <p:ph type="body" sz="quarter" idx="15"/>
          </p:nvPr>
        </p:nvSpPr>
        <p:spPr/>
        <p:txBody>
          <a:bodyPr/>
          <a:lstStyle/>
          <a:p>
            <a:r>
              <a:rPr lang="de-DE" dirty="0"/>
              <a:t>Stammdaten Deregulierung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338554"/>
          </a:xfrm>
          <a:prstGeom prst="rect">
            <a:avLst/>
          </a:prstGeom>
          <a:solidFill>
            <a:schemeClr val="tx2">
              <a:lumMod val="40000"/>
              <a:lumOff val="60000"/>
            </a:schemeClr>
          </a:solidFill>
        </p:spPr>
        <p:txBody>
          <a:bodyPr wrap="square">
            <a:spAutoFit/>
          </a:bodyPr>
          <a:lstStyle/>
          <a:p>
            <a:r>
              <a:rPr lang="de-DE" sz="1600" dirty="0"/>
              <a:t>Serviceanbieter</a:t>
            </a:r>
          </a:p>
        </p:txBody>
      </p:sp>
      <p:sp>
        <p:nvSpPr>
          <p:cNvPr id="23" name="Inhaltsplatzhalter 2"/>
          <p:cNvSpPr>
            <a:spLocks noGrp="1"/>
          </p:cNvSpPr>
          <p:nvPr>
            <p:ph idx="1"/>
          </p:nvPr>
        </p:nvSpPr>
        <p:spPr>
          <a:xfrm>
            <a:off x="5724160" y="1491599"/>
            <a:ext cx="3240450" cy="3332815"/>
          </a:xfrm>
        </p:spPr>
        <p:txBody>
          <a:bodyPr>
            <a:normAutofit lnSpcReduction="10000"/>
          </a:bodyPr>
          <a:lstStyle/>
          <a:p>
            <a:r>
              <a:rPr lang="de-DE" sz="1800" dirty="0"/>
              <a:t>Teilnehmer an der Marktkommunikation</a:t>
            </a:r>
          </a:p>
          <a:p>
            <a:r>
              <a:rPr lang="de-DE" sz="1800" dirty="0"/>
              <a:t>Hat eine eindeutige Kennzeichnung (externe Nummer)</a:t>
            </a:r>
          </a:p>
          <a:p>
            <a:r>
              <a:rPr lang="de-DE" sz="1800" dirty="0"/>
              <a:t>Bezieht seine Adresse aus einem GP</a:t>
            </a:r>
          </a:p>
          <a:p>
            <a:r>
              <a:rPr lang="de-DE" sz="1800" dirty="0"/>
              <a:t>Kann ein Vertragskonto haben</a:t>
            </a:r>
          </a:p>
          <a:p>
            <a:r>
              <a:rPr lang="de-DE" sz="1800" dirty="0"/>
              <a:t>Hat eine Serviceart</a:t>
            </a: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490" y="1635620"/>
            <a:ext cx="3888426" cy="294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5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580739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liennummernplatzhalter 3"/>
          <p:cNvSpPr>
            <a:spLocks noGrp="1"/>
          </p:cNvSpPr>
          <p:nvPr>
            <p:ph type="sldNum" sz="quarter" idx="4"/>
          </p:nvPr>
        </p:nvSpPr>
        <p:spPr/>
        <p:txBody>
          <a:bodyPr/>
          <a:lstStyle/>
          <a:p>
            <a:fld id="{2D4D75A6-B17A-CF40-A833-CBECE2C2781C}" type="slidenum">
              <a:rPr lang="de-DE" smtClean="0"/>
              <a:pPr/>
              <a:t>44</a:t>
            </a:fld>
            <a:endParaRPr lang="de-DE" dirty="0"/>
          </a:p>
        </p:txBody>
      </p:sp>
      <p:sp>
        <p:nvSpPr>
          <p:cNvPr id="5" name="Textplatzhalter 4"/>
          <p:cNvSpPr>
            <a:spLocks noGrp="1"/>
          </p:cNvSpPr>
          <p:nvPr>
            <p:ph type="body" sz="quarter" idx="15"/>
          </p:nvPr>
        </p:nvSpPr>
        <p:spPr/>
        <p:txBody>
          <a:bodyPr/>
          <a:lstStyle/>
          <a:p>
            <a:r>
              <a:rPr lang="de-DE" dirty="0"/>
              <a:t>Stammdaten Deregulierung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338554"/>
          </a:xfrm>
          <a:prstGeom prst="rect">
            <a:avLst/>
          </a:prstGeom>
          <a:solidFill>
            <a:schemeClr val="tx2">
              <a:lumMod val="40000"/>
              <a:lumOff val="60000"/>
            </a:schemeClr>
          </a:solidFill>
        </p:spPr>
        <p:txBody>
          <a:bodyPr wrap="square">
            <a:spAutoFit/>
          </a:bodyPr>
          <a:lstStyle/>
          <a:p>
            <a:r>
              <a:rPr lang="de-DE" sz="1600" dirty="0"/>
              <a:t>Servicearten</a:t>
            </a:r>
          </a:p>
        </p:txBody>
      </p:sp>
      <p:sp>
        <p:nvSpPr>
          <p:cNvPr id="23" name="Inhaltsplatzhalter 2"/>
          <p:cNvSpPr>
            <a:spLocks noGrp="1"/>
          </p:cNvSpPr>
          <p:nvPr>
            <p:ph idx="1"/>
          </p:nvPr>
        </p:nvSpPr>
        <p:spPr>
          <a:xfrm>
            <a:off x="539552" y="1491599"/>
            <a:ext cx="8425058" cy="3332815"/>
          </a:xfrm>
        </p:spPr>
        <p:txBody>
          <a:bodyPr>
            <a:normAutofit/>
          </a:bodyPr>
          <a:lstStyle/>
          <a:p>
            <a:r>
              <a:rPr lang="de-DE" sz="1800" dirty="0"/>
              <a:t>In der Serviceart (z.B. ELIE) stecken Sparte und Servicetype. SAP Standard vergibt Servicearten, diese sind jedoch meist bei den jeweiligen Kunden individuell ausgeprägt. </a:t>
            </a:r>
          </a:p>
          <a:p>
            <a:r>
              <a:rPr lang="de-DE" sz="1800" dirty="0"/>
              <a:t>Es gibt folgende Servicetypen: (nicht im </a:t>
            </a:r>
            <a:r>
              <a:rPr lang="de-DE" sz="1800" dirty="0" err="1"/>
              <a:t>Customising</a:t>
            </a:r>
            <a:r>
              <a:rPr lang="de-DE" sz="1800" dirty="0"/>
              <a:t> erweiterbar!)</a:t>
            </a:r>
          </a:p>
          <a:p>
            <a:pPr lvl="1"/>
            <a:r>
              <a:rPr lang="de-DE" sz="1100" dirty="0"/>
              <a:t>Verteilung = Netzbetreiber</a:t>
            </a:r>
          </a:p>
          <a:p>
            <a:pPr lvl="1"/>
            <a:r>
              <a:rPr lang="de-DE" sz="1100" dirty="0"/>
              <a:t>Lieferung = Lieferant</a:t>
            </a:r>
          </a:p>
          <a:p>
            <a:pPr lvl="1"/>
            <a:r>
              <a:rPr lang="de-DE" sz="1100" dirty="0"/>
              <a:t>Bilanzkoordination = empfängt die Fahrpläne des Lieferanten und die Lastgänge des Netzbetreibers</a:t>
            </a:r>
          </a:p>
          <a:p>
            <a:pPr lvl="1"/>
            <a:r>
              <a:rPr lang="de-DE" sz="1100" dirty="0"/>
              <a:t>MSB = Messstellenbetrieb = Ein / Ausbau von Geräten</a:t>
            </a:r>
          </a:p>
          <a:p>
            <a:pPr lvl="1"/>
            <a:r>
              <a:rPr lang="de-DE" sz="1100" dirty="0"/>
              <a:t>Technischer Service = (z.B. Zähler-Fernablesesysteme)</a:t>
            </a:r>
          </a:p>
        </p:txBody>
      </p:sp>
    </p:spTree>
    <p:extLst>
      <p:ext uri="{BB962C8B-B14F-4D97-AF65-F5344CB8AC3E}">
        <p14:creationId xmlns:p14="http://schemas.microsoft.com/office/powerpoint/2010/main" val="3429037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378586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Folie" r:id="rId5" imgW="270" imgH="270" progId="TCLayout.ActiveDocument.1">
                  <p:embed/>
                </p:oleObj>
              </mc:Choice>
              <mc:Fallback>
                <p:oleObj name="think-cell Folie" r:id="rId5" imgW="270" imgH="270" progId="TCLayout.ActiveDocument.1">
                  <p:embed/>
                  <p:pic>
                    <p:nvPicPr>
                      <p:cNvPr id="30" name="Objekt 2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liennummernplatzhalter 3"/>
          <p:cNvSpPr>
            <a:spLocks noGrp="1"/>
          </p:cNvSpPr>
          <p:nvPr>
            <p:ph type="sldNum" sz="quarter" idx="4"/>
          </p:nvPr>
        </p:nvSpPr>
        <p:spPr/>
        <p:txBody>
          <a:bodyPr/>
          <a:lstStyle/>
          <a:p>
            <a:fld id="{2D4D75A6-B17A-CF40-A833-CBECE2C2781C}" type="slidenum">
              <a:rPr lang="de-DE" smtClean="0"/>
              <a:pPr/>
              <a:t>45</a:t>
            </a:fld>
            <a:endParaRPr lang="de-DE" dirty="0"/>
          </a:p>
        </p:txBody>
      </p:sp>
      <p:sp>
        <p:nvSpPr>
          <p:cNvPr id="5" name="Textplatzhalter 4"/>
          <p:cNvSpPr>
            <a:spLocks noGrp="1"/>
          </p:cNvSpPr>
          <p:nvPr>
            <p:ph type="body" sz="quarter" idx="15"/>
          </p:nvPr>
        </p:nvSpPr>
        <p:spPr/>
        <p:txBody>
          <a:bodyPr/>
          <a:lstStyle/>
          <a:p>
            <a:r>
              <a:rPr lang="de-DE" dirty="0"/>
              <a:t>Stammdaten Deregulierung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Rechteck 6"/>
          <p:cNvSpPr/>
          <p:nvPr/>
        </p:nvSpPr>
        <p:spPr>
          <a:xfrm>
            <a:off x="539552" y="952876"/>
            <a:ext cx="8028384" cy="338554"/>
          </a:xfrm>
          <a:prstGeom prst="rect">
            <a:avLst/>
          </a:prstGeom>
          <a:solidFill>
            <a:schemeClr val="tx2">
              <a:lumMod val="40000"/>
              <a:lumOff val="60000"/>
            </a:schemeClr>
          </a:solidFill>
        </p:spPr>
        <p:txBody>
          <a:bodyPr wrap="square">
            <a:spAutoFit/>
          </a:bodyPr>
          <a:lstStyle/>
          <a:p>
            <a:r>
              <a:rPr lang="de-DE" sz="1600" dirty="0"/>
              <a:t>Services</a:t>
            </a:r>
          </a:p>
        </p:txBody>
      </p:sp>
      <p:sp>
        <p:nvSpPr>
          <p:cNvPr id="23" name="Inhaltsplatzhalter 2"/>
          <p:cNvSpPr>
            <a:spLocks noGrp="1"/>
          </p:cNvSpPr>
          <p:nvPr>
            <p:ph idx="1"/>
          </p:nvPr>
        </p:nvSpPr>
        <p:spPr>
          <a:xfrm>
            <a:off x="539552" y="1491599"/>
            <a:ext cx="8425058" cy="3332815"/>
          </a:xfrm>
        </p:spPr>
        <p:txBody>
          <a:bodyPr>
            <a:normAutofit/>
          </a:bodyPr>
          <a:lstStyle/>
          <a:p>
            <a:r>
              <a:rPr lang="de-DE" sz="1800" dirty="0"/>
              <a:t>Services sind am Zählpunkt hinterlegt und bilden das Versorgungsszenario. Dieses stellt die aktuelle Versorgungssituation des Kunden dar. </a:t>
            </a:r>
          </a:p>
          <a:p>
            <a:r>
              <a:rPr lang="de-DE" sz="1800" dirty="0"/>
              <a:t>Es gibt abrechenbare und nicht abrechenbare Services. </a:t>
            </a:r>
          </a:p>
          <a:p>
            <a:endParaRPr lang="de-DE" sz="1800" dirty="0"/>
          </a:p>
          <a:p>
            <a:pPr marL="25200" indent="0">
              <a:buNone/>
            </a:pPr>
            <a:endParaRPr lang="de-DE" sz="1100" dirty="0"/>
          </a:p>
        </p:txBody>
      </p:sp>
      <p:pic>
        <p:nvPicPr>
          <p:cNvPr id="5406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10" y="2571750"/>
            <a:ext cx="5976830" cy="216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658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4</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a:bodyPr>
          <a:lstStyle/>
          <a:p>
            <a:r>
              <a:rPr lang="de-DE" sz="4000" dirty="0"/>
              <a:t>CIC und Kundenservice</a:t>
            </a:r>
          </a:p>
        </p:txBody>
      </p:sp>
      <p:sp>
        <p:nvSpPr>
          <p:cNvPr id="2" name="Textfeld 1"/>
          <p:cNvSpPr txBox="1"/>
          <p:nvPr/>
        </p:nvSpPr>
        <p:spPr>
          <a:xfrm>
            <a:off x="2637126" y="3479430"/>
            <a:ext cx="5205271" cy="923330"/>
          </a:xfrm>
          <a:prstGeom prst="rect">
            <a:avLst/>
          </a:prstGeom>
          <a:noFill/>
        </p:spPr>
        <p:txBody>
          <a:bodyPr wrap="none" rtlCol="0">
            <a:spAutoFit/>
          </a:bodyPr>
          <a:lstStyle/>
          <a:p>
            <a:pPr marL="285750" indent="-285750">
              <a:buFont typeface="Arial" panose="020B0604020202020204" pitchFamily="34" charset="0"/>
              <a:buChar char="•"/>
            </a:pPr>
            <a:r>
              <a:rPr lang="de-DE" dirty="0"/>
              <a:t>CIC</a:t>
            </a:r>
          </a:p>
          <a:p>
            <a:pPr marL="285750" indent="-285750">
              <a:buFont typeface="Arial" panose="020B0604020202020204" pitchFamily="34" charset="0"/>
              <a:buChar char="•"/>
            </a:pPr>
            <a:r>
              <a:rPr lang="de-DE" dirty="0"/>
              <a:t>Kundenprozesse im CIC: Standardprozesse</a:t>
            </a:r>
          </a:p>
          <a:p>
            <a:pPr marL="285750" indent="-285750">
              <a:buFont typeface="Arial" panose="020B0604020202020204" pitchFamily="34" charset="0"/>
              <a:buChar char="•"/>
            </a:pPr>
            <a:r>
              <a:rPr lang="de-DE" dirty="0"/>
              <a:t>Kundenprozesse: Lieferbeginn und Lieferende</a:t>
            </a:r>
          </a:p>
        </p:txBody>
      </p:sp>
      <p:sp>
        <p:nvSpPr>
          <p:cNvPr id="4" name="Fußzeilenplatzhalter 3"/>
          <p:cNvSpPr>
            <a:spLocks noGrp="1"/>
          </p:cNvSpPr>
          <p:nvPr>
            <p:ph type="ftr" sz="quarter" idx="15"/>
          </p:nvPr>
        </p:nvSpPr>
        <p:spPr/>
        <p:txBody>
          <a:bodyPr/>
          <a:lstStyle/>
          <a:p>
            <a:r>
              <a:rPr lang="de-DE" spc="90"/>
              <a:t>Schulung Grundlagen IS-U</a:t>
            </a:r>
            <a:endParaRPr lang="de-DE" spc="90" dirty="0"/>
          </a:p>
        </p:txBody>
      </p:sp>
      <p:sp>
        <p:nvSpPr>
          <p:cNvPr id="8" name="Foliennummernplatzhalter 7"/>
          <p:cNvSpPr>
            <a:spLocks noGrp="1"/>
          </p:cNvSpPr>
          <p:nvPr>
            <p:ph type="sldNum" sz="quarter" idx="4"/>
          </p:nvPr>
        </p:nvSpPr>
        <p:spPr/>
        <p:txBody>
          <a:bodyPr/>
          <a:lstStyle/>
          <a:p>
            <a:fld id="{2D4D75A6-B17A-CF40-A833-CBECE2C2781C}" type="slidenum">
              <a:rPr lang="de-DE" smtClean="0"/>
              <a:pPr/>
              <a:t>46</a:t>
            </a:fld>
            <a:endParaRPr lang="de-DE" dirty="0"/>
          </a:p>
        </p:txBody>
      </p:sp>
    </p:spTree>
    <p:extLst>
      <p:ext uri="{BB962C8B-B14F-4D97-AF65-F5344CB8AC3E}">
        <p14:creationId xmlns:p14="http://schemas.microsoft.com/office/powerpoint/2010/main" val="37468795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Customer Interaction Center (CIC)</a:t>
            </a:r>
          </a:p>
        </p:txBody>
      </p:sp>
      <p:sp>
        <p:nvSpPr>
          <p:cNvPr id="3" name="Inhaltsplatzhalter 2"/>
          <p:cNvSpPr>
            <a:spLocks noGrp="1"/>
          </p:cNvSpPr>
          <p:nvPr>
            <p:ph sz="half" idx="1"/>
          </p:nvPr>
        </p:nvSpPr>
        <p:spPr/>
        <p:txBody>
          <a:bodyPr>
            <a:normAutofit fontScale="62500" lnSpcReduction="20000"/>
          </a:bodyPr>
          <a:lstStyle/>
          <a:p>
            <a:r>
              <a:rPr lang="de-DE" dirty="0"/>
              <a:t>Transaktionscode = </a:t>
            </a:r>
            <a:r>
              <a:rPr lang="de-DE" b="1" dirty="0"/>
              <a:t>CIC0</a:t>
            </a:r>
          </a:p>
          <a:p>
            <a:r>
              <a:rPr lang="de-DE" dirty="0"/>
              <a:t>grafische Oberfläche zur Bearbeitung von Kundenanliegen jeglicher Art</a:t>
            </a:r>
          </a:p>
          <a:p>
            <a:r>
              <a:rPr lang="de-DE" dirty="0"/>
              <a:t>programmtechnisch der SAP ERP Komponente CS (Customer Service) zugeordnet</a:t>
            </a:r>
          </a:p>
          <a:p>
            <a:r>
              <a:rPr lang="de-DE" dirty="0"/>
              <a:t>Prozesse im CIC0 können kundenindividuell ausgeprägt werden</a:t>
            </a:r>
          </a:p>
          <a:p>
            <a:r>
              <a:rPr lang="de-DE" dirty="0" err="1"/>
              <a:t>Grundcustomizing</a:t>
            </a:r>
            <a:r>
              <a:rPr lang="de-DE" dirty="0"/>
              <a:t> über Pfad: </a:t>
            </a:r>
          </a:p>
          <a:p>
            <a:pPr marL="25200" indent="0">
              <a:buNone/>
            </a:pPr>
            <a:r>
              <a:rPr lang="de-DE" dirty="0"/>
              <a:t>	</a:t>
            </a:r>
            <a:r>
              <a:rPr lang="de-DE" b="1" dirty="0"/>
              <a:t>IMG → Kundenservice → Customer Interaktion Center (CIC)</a:t>
            </a:r>
          </a:p>
          <a:p>
            <a:r>
              <a:rPr lang="de-DE" dirty="0">
                <a:sym typeface="Wingdings" panose="05000000000000000000" pitchFamily="2" charset="2"/>
              </a:rPr>
              <a:t>Weiterführendes Customizing im IS-U unter: </a:t>
            </a:r>
          </a:p>
          <a:p>
            <a:pPr marL="25200" indent="0">
              <a:buNone/>
            </a:pPr>
            <a:r>
              <a:rPr lang="de-DE" dirty="0">
                <a:sym typeface="Wingdings" panose="05000000000000000000" pitchFamily="2" charset="2"/>
              </a:rPr>
              <a:t>	</a:t>
            </a:r>
            <a:r>
              <a:rPr lang="de-DE" b="1" dirty="0">
                <a:sym typeface="Wingdings" panose="05000000000000000000" pitchFamily="2" charset="2"/>
              </a:rPr>
              <a:t>IMG → Branchenkomponente Versorgungsindustrie → Kundenservice 	→ Customer Interaktion Center</a:t>
            </a:r>
          </a:p>
        </p:txBody>
      </p:sp>
      <p:sp>
        <p:nvSpPr>
          <p:cNvPr id="4" name="Foliennummernplatzhalter 3"/>
          <p:cNvSpPr>
            <a:spLocks noGrp="1"/>
          </p:cNvSpPr>
          <p:nvPr>
            <p:ph type="sldNum" sz="quarter" idx="4"/>
          </p:nvPr>
        </p:nvSpPr>
        <p:spPr/>
        <p:txBody>
          <a:bodyPr/>
          <a:lstStyle/>
          <a:p>
            <a:fld id="{2D4D75A6-B17A-CF40-A833-CBECE2C2781C}" type="slidenum">
              <a:rPr lang="de-DE" smtClean="0"/>
              <a:pPr/>
              <a:t>47</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3581370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CIC Framework</a:t>
            </a:r>
          </a:p>
        </p:txBody>
      </p:sp>
      <p:sp>
        <p:nvSpPr>
          <p:cNvPr id="3" name="Inhaltsplatzhalter 2"/>
          <p:cNvSpPr>
            <a:spLocks noGrp="1"/>
          </p:cNvSpPr>
          <p:nvPr>
            <p:ph sz="half" idx="1"/>
          </p:nvPr>
        </p:nvSpPr>
        <p:spPr/>
        <p:txBody>
          <a:bodyPr>
            <a:normAutofit fontScale="85000" lnSpcReduction="20000"/>
          </a:bodyPr>
          <a:lstStyle/>
          <a:p>
            <a:r>
              <a:rPr lang="de-DE" dirty="0"/>
              <a:t>modularer Aufbau in Bezug auf Darstellung und Funktionalität</a:t>
            </a:r>
          </a:p>
          <a:p>
            <a:r>
              <a:rPr lang="de-DE" dirty="0"/>
              <a:t>Es gibt 2 Versionen für das Framework: </a:t>
            </a:r>
          </a:p>
          <a:p>
            <a:pPr lvl="1"/>
            <a:r>
              <a:rPr lang="de-DE" dirty="0"/>
              <a:t>Vertikale Anordnung </a:t>
            </a:r>
          </a:p>
          <a:p>
            <a:pPr marL="457200" lvl="1" indent="0">
              <a:buNone/>
            </a:pPr>
            <a:r>
              <a:rPr lang="de-DE" dirty="0"/>
              <a:t>	Einzelne Komponenten sind untereinander angeordnet. Nicht 	sehr häufig im Einsatz. Keine SAP Empfehlung.</a:t>
            </a:r>
          </a:p>
          <a:p>
            <a:pPr lvl="1"/>
            <a:r>
              <a:rPr lang="de-DE" dirty="0"/>
              <a:t>L-Form</a:t>
            </a:r>
          </a:p>
          <a:p>
            <a:pPr marL="457200" lvl="1" indent="0">
              <a:buNone/>
            </a:pPr>
            <a:r>
              <a:rPr lang="de-DE" dirty="0"/>
              <a:t>	Die drei wichtigsten Bereiche (Suchbereich, Navigationsbereich, 	Anwendungsbereich) sind L-förmig angeordnet. 	Standardeinstellung bei unseren Kunden. </a:t>
            </a:r>
          </a:p>
        </p:txBody>
      </p:sp>
      <p:sp>
        <p:nvSpPr>
          <p:cNvPr id="4" name="Foliennummernplatzhalter 3"/>
          <p:cNvSpPr>
            <a:spLocks noGrp="1"/>
          </p:cNvSpPr>
          <p:nvPr>
            <p:ph type="sldNum" sz="quarter" idx="4"/>
          </p:nvPr>
        </p:nvSpPr>
        <p:spPr/>
        <p:txBody>
          <a:bodyPr/>
          <a:lstStyle/>
          <a:p>
            <a:fld id="{2D4D75A6-B17A-CF40-A833-CBECE2C2781C}" type="slidenum">
              <a:rPr lang="de-DE" smtClean="0"/>
              <a:pPr/>
              <a:t>48</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3458151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L-Form</a:t>
            </a:r>
          </a:p>
        </p:txBody>
      </p:sp>
      <p:sp>
        <p:nvSpPr>
          <p:cNvPr id="4" name="Foliennummernplatzhalter 3"/>
          <p:cNvSpPr>
            <a:spLocks noGrp="1"/>
          </p:cNvSpPr>
          <p:nvPr>
            <p:ph type="sldNum" sz="quarter" idx="4"/>
          </p:nvPr>
        </p:nvSpPr>
        <p:spPr/>
        <p:txBody>
          <a:bodyPr/>
          <a:lstStyle/>
          <a:p>
            <a:fld id="{2D4D75A6-B17A-CF40-A833-CBECE2C2781C}" type="slidenum">
              <a:rPr lang="de-DE" smtClean="0"/>
              <a:pPr/>
              <a:t>49</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7961" y="1426046"/>
            <a:ext cx="7994650" cy="323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20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23910" y="1613269"/>
            <a:ext cx="4608640" cy="3042608"/>
          </a:xfrm>
        </p:spPr>
        <p:txBody>
          <a:bodyPr>
            <a:noAutofit/>
          </a:bodyPr>
          <a:lstStyle/>
          <a:p>
            <a:r>
              <a:rPr lang="de-DE" sz="1400" dirty="0"/>
              <a:t>Grundlage für alle Anwendungen in mySAP ERP ist eine technische Plattform die SAP NetWeaver </a:t>
            </a:r>
            <a:r>
              <a:rPr lang="de-DE" sz="1400" dirty="0" err="1"/>
              <a:t>Application</a:t>
            </a:r>
            <a:r>
              <a:rPr lang="de-DE" sz="1400" dirty="0"/>
              <a:t> Server genannt wird, und früher als SAP Web </a:t>
            </a:r>
            <a:r>
              <a:rPr lang="de-DE" sz="1400" dirty="0" err="1"/>
              <a:t>Application</a:t>
            </a:r>
            <a:r>
              <a:rPr lang="de-DE" sz="1400" dirty="0"/>
              <a:t> Server bezeichnet wurde. </a:t>
            </a:r>
          </a:p>
          <a:p>
            <a:r>
              <a:rPr lang="de-DE" sz="1400" dirty="0"/>
              <a:t>Der SAP NetWeaver </a:t>
            </a:r>
            <a:r>
              <a:rPr lang="de-DE" sz="1400" dirty="0" err="1"/>
              <a:t>Application</a:t>
            </a:r>
            <a:r>
              <a:rPr lang="de-DE" sz="1400" dirty="0"/>
              <a:t> Server umfasst eine breite Palette an Funktionen und Einsatzmöglichkeiten innerhalb eines Unternehmens und unterteilet sich in einen ABAP- und einen Java-</a:t>
            </a:r>
            <a:r>
              <a:rPr lang="de-DE" sz="1400" dirty="0" err="1"/>
              <a:t>Application</a:t>
            </a:r>
            <a:r>
              <a:rPr lang="de-DE" sz="1400" dirty="0"/>
              <a:t> Server, die sowohl einzeln als auch gemeinsam genutzt werden können.</a:t>
            </a:r>
          </a:p>
          <a:p>
            <a:r>
              <a:rPr lang="de-DE" sz="1400" dirty="0"/>
              <a:t>Auf dem SAP </a:t>
            </a:r>
            <a:r>
              <a:rPr lang="de-DE" sz="1400" dirty="0" err="1"/>
              <a:t>Netweaver</a:t>
            </a:r>
            <a:r>
              <a:rPr lang="de-DE" sz="1400" dirty="0"/>
              <a:t> App Server laufen auch andere Produkte außer mySAP ERP (z.B.: CRM, BI, Eigenentwicklungen … )</a:t>
            </a:r>
          </a:p>
        </p:txBody>
      </p:sp>
      <p:sp>
        <p:nvSpPr>
          <p:cNvPr id="4" name="Foliennummernplatzhalter 3"/>
          <p:cNvSpPr>
            <a:spLocks noGrp="1"/>
          </p:cNvSpPr>
          <p:nvPr>
            <p:ph type="sldNum" sz="quarter" idx="4"/>
          </p:nvPr>
        </p:nvSpPr>
        <p:spPr/>
        <p:txBody>
          <a:bodyPr/>
          <a:lstStyle/>
          <a:p>
            <a:fld id="{2D4D75A6-B17A-CF40-A833-CBECE2C2781C}" type="slidenum">
              <a:rPr lang="de-DE" smtClean="0"/>
              <a:pPr/>
              <a:t>5</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70" y="1707630"/>
            <a:ext cx="3024420" cy="266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846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2D4D75A6-B17A-CF40-A833-CBECE2C2781C}" type="slidenum">
              <a:rPr lang="de-DE" smtClean="0"/>
              <a:pPr/>
              <a:t>50</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7961" y="1210645"/>
            <a:ext cx="7994650" cy="323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775945" y="2076283"/>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Suchbereich</a:t>
            </a:r>
            <a:endParaRPr lang="en-US" sz="2000" dirty="0"/>
          </a:p>
        </p:txBody>
      </p:sp>
      <p:sp>
        <p:nvSpPr>
          <p:cNvPr id="9" name="Rechteck 8"/>
          <p:cNvSpPr/>
          <p:nvPr/>
        </p:nvSpPr>
        <p:spPr>
          <a:xfrm>
            <a:off x="775945" y="3896463"/>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t>Navigationsbereich</a:t>
            </a:r>
            <a:endParaRPr lang="en-US" sz="1400" b="1" dirty="0"/>
          </a:p>
        </p:txBody>
      </p:sp>
      <p:sp>
        <p:nvSpPr>
          <p:cNvPr id="10" name="Rechteck 9"/>
          <p:cNvSpPr/>
          <p:nvPr/>
        </p:nvSpPr>
        <p:spPr>
          <a:xfrm>
            <a:off x="6176545" y="1716243"/>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t>CTI(Telefonintegration)</a:t>
            </a:r>
            <a:endParaRPr lang="en-US" sz="1200" b="1" dirty="0"/>
          </a:p>
        </p:txBody>
      </p:sp>
      <p:sp>
        <p:nvSpPr>
          <p:cNvPr id="11" name="Rechteck 10"/>
          <p:cNvSpPr/>
          <p:nvPr/>
        </p:nvSpPr>
        <p:spPr>
          <a:xfrm>
            <a:off x="6176545" y="2355720"/>
            <a:ext cx="1944216" cy="235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Action Box</a:t>
            </a:r>
            <a:endParaRPr lang="en-US" b="1" dirty="0"/>
          </a:p>
        </p:txBody>
      </p:sp>
      <p:sp>
        <p:nvSpPr>
          <p:cNvPr id="12" name="Rechteck 11"/>
          <p:cNvSpPr/>
          <p:nvPr/>
        </p:nvSpPr>
        <p:spPr>
          <a:xfrm>
            <a:off x="6176545" y="3473172"/>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t>Anwendungsbereich</a:t>
            </a:r>
            <a:endParaRPr lang="en-US" sz="1400" b="1" dirty="0"/>
          </a:p>
        </p:txBody>
      </p:sp>
    </p:spTree>
    <p:extLst>
      <p:ext uri="{BB962C8B-B14F-4D97-AF65-F5344CB8AC3E}">
        <p14:creationId xmlns:p14="http://schemas.microsoft.com/office/powerpoint/2010/main" val="3761857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8007529" cy="498791"/>
          </a:xfrm>
        </p:spPr>
        <p:txBody>
          <a:bodyPr/>
          <a:lstStyle/>
          <a:p>
            <a:r>
              <a:rPr lang="de-DE" b="1" dirty="0"/>
              <a:t>Kundenprozesse im CIC: Standardprozesse </a:t>
            </a:r>
          </a:p>
        </p:txBody>
      </p:sp>
      <p:sp>
        <p:nvSpPr>
          <p:cNvPr id="3" name="Inhaltsplatzhalter 2"/>
          <p:cNvSpPr>
            <a:spLocks noGrp="1"/>
          </p:cNvSpPr>
          <p:nvPr>
            <p:ph sz="half" idx="1"/>
          </p:nvPr>
        </p:nvSpPr>
        <p:spPr>
          <a:xfrm>
            <a:off x="611450" y="1613269"/>
            <a:ext cx="4320600" cy="3042608"/>
          </a:xfrm>
        </p:spPr>
        <p:txBody>
          <a:bodyPr>
            <a:noAutofit/>
          </a:bodyPr>
          <a:lstStyle/>
          <a:p>
            <a:pPr marL="25200" indent="0">
              <a:buNone/>
            </a:pPr>
            <a:r>
              <a:rPr lang="de-DE" sz="1100" b="1" dirty="0"/>
              <a:t>Standardprozesse = Funktionen, die nach der Installation des IS-U Systems ohne Entwicklung von Erweiterungen zur Verfügung stehen</a:t>
            </a:r>
          </a:p>
          <a:p>
            <a:r>
              <a:rPr lang="de-DE" sz="1100" b="1" dirty="0"/>
              <a:t>Identifikation </a:t>
            </a:r>
            <a:r>
              <a:rPr lang="de-DE" sz="1100" dirty="0"/>
              <a:t>eines Geschäftspartners im System über Suche mittels einer ihm eindeutig zugeordneten Nummer </a:t>
            </a:r>
            <a:r>
              <a:rPr lang="de-DE" sz="1100" dirty="0">
                <a:solidFill>
                  <a:srgbClr val="000000"/>
                </a:solidFill>
              </a:rPr>
              <a:t>(z.B. GP- oder VK Nummer) oder verbundene technische Nummer (z.B. Gerätenummer). Eine Identifikation ist aber auch über den Namen oder die Adresse möglich. Hierzu kann die Wildcard * verwendet werden. </a:t>
            </a:r>
          </a:p>
          <a:p>
            <a:pPr marL="345600" lvl="1" indent="-320400"/>
            <a:endParaRPr lang="de-DE" sz="1100" b="1" dirty="0">
              <a:solidFill>
                <a:srgbClr val="000000"/>
              </a:solidFill>
              <a:latin typeface="Calibri" pitchFamily="34" charset="0"/>
            </a:endParaRPr>
          </a:p>
        </p:txBody>
      </p:sp>
      <p:sp>
        <p:nvSpPr>
          <p:cNvPr id="4" name="Foliennummernplatzhalter 3"/>
          <p:cNvSpPr>
            <a:spLocks noGrp="1"/>
          </p:cNvSpPr>
          <p:nvPr>
            <p:ph type="sldNum" sz="quarter" idx="4"/>
          </p:nvPr>
        </p:nvSpPr>
        <p:spPr/>
        <p:txBody>
          <a:bodyPr/>
          <a:lstStyle/>
          <a:p>
            <a:fld id="{2D4D75A6-B17A-CF40-A833-CBECE2C2781C}" type="slidenum">
              <a:rPr lang="de-DE" smtClean="0"/>
              <a:pPr/>
              <a:t>51</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dirty="0"/>
              <a:t>Schulung Grundlagen IS-U</a:t>
            </a:r>
          </a:p>
        </p:txBody>
      </p:sp>
      <p:pic>
        <p:nvPicPr>
          <p:cNvPr id="545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690" y="3291850"/>
            <a:ext cx="2592360" cy="123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5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073" y="1443418"/>
            <a:ext cx="2780727" cy="321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Gerade Verbindung mit Pfeil 8"/>
          <p:cNvCxnSpPr/>
          <p:nvPr/>
        </p:nvCxnSpPr>
        <p:spPr>
          <a:xfrm>
            <a:off x="4788030" y="4299990"/>
            <a:ext cx="1008140" cy="0"/>
          </a:xfrm>
          <a:prstGeom prst="straightConnector1">
            <a:avLst/>
          </a:prstGeom>
          <a:ln>
            <a:solidFill>
              <a:srgbClr val="FFD52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641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1450" y="1613269"/>
            <a:ext cx="3600500" cy="3042608"/>
          </a:xfrm>
        </p:spPr>
        <p:txBody>
          <a:bodyPr>
            <a:noAutofit/>
          </a:bodyPr>
          <a:lstStyle/>
          <a:p>
            <a:r>
              <a:rPr lang="de-DE" sz="1100" b="1" dirty="0"/>
              <a:t>Kundenauskunft</a:t>
            </a:r>
            <a:r>
              <a:rPr lang="de-DE" sz="1100" dirty="0"/>
              <a:t>  CIC bietet beim Aufrufen eines Kunden eine Übersicht über alle aktuellen und beendeten Vertragskonten, Verträge, Anlagen, und Geräte eines Kunden.</a:t>
            </a:r>
          </a:p>
          <a:p>
            <a:r>
              <a:rPr lang="de-DE" sz="1100" b="1" dirty="0"/>
              <a:t>Bankdatenänderung</a:t>
            </a:r>
            <a:r>
              <a:rPr lang="de-DE" sz="1100" dirty="0"/>
              <a:t> kann über einen Rechtklick auf das Vertragskonto aufgerufen werden. Hier gelangt man zunächst in die Ansicht GP ändern. Über den Reiter „Zahlungsverkehr“ können hier nun Änderungen an den Bankdaten durchgeführt werden. Danach kommt man in die Transaktion „Vertragskonto ändern“ um auch hier ggf. die Bank-ID zu ändern/aktualisieren. </a:t>
            </a:r>
          </a:p>
        </p:txBody>
      </p:sp>
      <p:sp>
        <p:nvSpPr>
          <p:cNvPr id="4" name="Foliennummernplatzhalter 3"/>
          <p:cNvSpPr>
            <a:spLocks noGrp="1"/>
          </p:cNvSpPr>
          <p:nvPr>
            <p:ph type="sldNum" sz="quarter" idx="4"/>
          </p:nvPr>
        </p:nvSpPr>
        <p:spPr/>
        <p:txBody>
          <a:bodyPr/>
          <a:lstStyle/>
          <a:p>
            <a:fld id="{2D4D75A6-B17A-CF40-A833-CBECE2C2781C}" type="slidenum">
              <a:rPr lang="de-DE" smtClean="0"/>
              <a:pPr/>
              <a:t>52</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46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01" t="30606" r="27406" b="31501"/>
          <a:stretch/>
        </p:blipFill>
        <p:spPr bwMode="auto">
          <a:xfrm>
            <a:off x="4619754" y="2067680"/>
            <a:ext cx="3909621" cy="208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36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1450" y="1613269"/>
            <a:ext cx="3600500" cy="3042608"/>
          </a:xfrm>
        </p:spPr>
        <p:txBody>
          <a:bodyPr>
            <a:noAutofit/>
          </a:bodyPr>
          <a:lstStyle/>
          <a:p>
            <a:r>
              <a:rPr lang="de-DE" sz="1100" b="1" dirty="0"/>
              <a:t>Ableseergebniserfassung</a:t>
            </a:r>
            <a:r>
              <a:rPr lang="de-DE" sz="1100" dirty="0"/>
              <a:t> über einen Rechtsklick auf den Vertrag. </a:t>
            </a:r>
          </a:p>
          <a:p>
            <a:r>
              <a:rPr lang="de-DE" sz="1100" b="1" dirty="0" err="1"/>
              <a:t>Zählerstandskorrektur</a:t>
            </a:r>
            <a:r>
              <a:rPr lang="de-DE" sz="1100" dirty="0"/>
              <a:t> von Ableseergebnissen in noch nicht abgerechneten Zeiträumen führen Sie aus dem CIC über einen Rechtklick auf den Vertrag durch. Wenn Zeiträume schon abgerechnet sind, muss der Abrechnungsbeleg storniert werden (EA20). </a:t>
            </a:r>
          </a:p>
          <a:p>
            <a:r>
              <a:rPr lang="de-DE" sz="1100" b="1" dirty="0"/>
              <a:t>Zwischenabrechnung. </a:t>
            </a:r>
            <a:r>
              <a:rPr lang="de-DE" sz="1100" dirty="0"/>
              <a:t>Bei Eingabe des Zählerstandes mit Ablesegrund „Zwischenablesung mit Abrechnung“ wird direkt ein Abrechnungsbeleg erzeugt. Die Faktura kann daran anschließend generiert werden. </a:t>
            </a:r>
          </a:p>
        </p:txBody>
      </p:sp>
      <p:sp>
        <p:nvSpPr>
          <p:cNvPr id="4" name="Foliennummernplatzhalter 3"/>
          <p:cNvSpPr>
            <a:spLocks noGrp="1"/>
          </p:cNvSpPr>
          <p:nvPr>
            <p:ph type="sldNum" sz="quarter" idx="4"/>
          </p:nvPr>
        </p:nvSpPr>
        <p:spPr/>
        <p:txBody>
          <a:bodyPr/>
          <a:lstStyle/>
          <a:p>
            <a:fld id="{2D4D75A6-B17A-CF40-A833-CBECE2C2781C}" type="slidenum">
              <a:rPr lang="de-DE" smtClean="0"/>
              <a:pPr/>
              <a:t>53</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47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361" t="30572" r="27533" b="34714"/>
          <a:stretch/>
        </p:blipFill>
        <p:spPr bwMode="auto">
          <a:xfrm>
            <a:off x="4712251" y="1613269"/>
            <a:ext cx="3742898" cy="19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924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1450" y="1613269"/>
            <a:ext cx="7921100" cy="3042608"/>
          </a:xfrm>
        </p:spPr>
        <p:txBody>
          <a:bodyPr>
            <a:noAutofit/>
          </a:bodyPr>
          <a:lstStyle/>
          <a:p>
            <a:r>
              <a:rPr lang="de-DE" sz="1100" b="1" dirty="0"/>
              <a:t>Kontenklärung</a:t>
            </a:r>
            <a:r>
              <a:rPr lang="de-DE" sz="1100" dirty="0"/>
              <a:t> dient dazu mit dem Kunden seinen aktuellen Kontostand zu klären. Dazu gelangt man mittels Rechtsklick über das Vertragskonto in den Menüpunkt Debitorenkonto. Dort sieht man über die Auswahl des Listtypen dann die Positionsanzeige des Kundenkontos. </a:t>
            </a:r>
          </a:p>
          <a:p>
            <a:r>
              <a:rPr lang="de-DE" sz="1100" b="1" dirty="0"/>
              <a:t>Stammdatenänderung</a:t>
            </a:r>
            <a:r>
              <a:rPr lang="de-DE" sz="1100" dirty="0"/>
              <a:t> auf Kundenwunsch (z.B. Namensänderung wegen Heirat) kann mittels Rechtsklick auf das entsprechende Objekt und durch die Auswahl von „Ändern“ angestoßen werden. Unter Umständen kann eine Änderung der Stammdaten zum Triggern der Marktnachricht mittels Datenaustausch angestoßen werden. </a:t>
            </a:r>
          </a:p>
          <a:p>
            <a:r>
              <a:rPr lang="de-DE" sz="1100" b="1" dirty="0"/>
              <a:t>Abschlagsplanänderung</a:t>
            </a:r>
            <a:r>
              <a:rPr lang="de-DE" sz="1100" dirty="0"/>
              <a:t>en können über die Action Box durch den Button „Kunde“ erfolgen. </a:t>
            </a:r>
          </a:p>
        </p:txBody>
      </p:sp>
      <p:sp>
        <p:nvSpPr>
          <p:cNvPr id="4" name="Foliennummernplatzhalter 3"/>
          <p:cNvSpPr>
            <a:spLocks noGrp="1"/>
          </p:cNvSpPr>
          <p:nvPr>
            <p:ph type="sldNum" sz="quarter" idx="4"/>
          </p:nvPr>
        </p:nvSpPr>
        <p:spPr/>
        <p:txBody>
          <a:bodyPr/>
          <a:lstStyle/>
          <a:p>
            <a:fld id="{2D4D75A6-B17A-CF40-A833-CBECE2C2781C}" type="slidenum">
              <a:rPr lang="de-DE" smtClean="0"/>
              <a:pPr/>
              <a:t>54</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48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61" t="23272" r="27439" b="48002"/>
          <a:stretch/>
        </p:blipFill>
        <p:spPr bwMode="auto">
          <a:xfrm>
            <a:off x="4211950" y="3126949"/>
            <a:ext cx="3888540" cy="158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706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8007529" cy="498791"/>
          </a:xfrm>
        </p:spPr>
        <p:txBody>
          <a:bodyPr/>
          <a:lstStyle/>
          <a:p>
            <a:r>
              <a:rPr lang="de-DE" b="1" dirty="0"/>
              <a:t>Kundenprozesse: Lieferbeginn und Lieferende</a:t>
            </a:r>
          </a:p>
        </p:txBody>
      </p:sp>
      <p:sp>
        <p:nvSpPr>
          <p:cNvPr id="3" name="Inhaltsplatzhalter 2"/>
          <p:cNvSpPr>
            <a:spLocks noGrp="1"/>
          </p:cNvSpPr>
          <p:nvPr>
            <p:ph sz="half" idx="1"/>
          </p:nvPr>
        </p:nvSpPr>
        <p:spPr>
          <a:xfrm>
            <a:off x="611450" y="1613269"/>
            <a:ext cx="2880400" cy="3042608"/>
          </a:xfrm>
        </p:spPr>
        <p:txBody>
          <a:bodyPr>
            <a:noAutofit/>
          </a:bodyPr>
          <a:lstStyle/>
          <a:p>
            <a:r>
              <a:rPr lang="de-DE" sz="1400" dirty="0"/>
              <a:t>Der </a:t>
            </a:r>
            <a:r>
              <a:rPr lang="de-DE" sz="1400" b="1" dirty="0"/>
              <a:t>Einzug</a:t>
            </a:r>
            <a:r>
              <a:rPr lang="de-DE" sz="1400" dirty="0"/>
              <a:t> verbindet kaufmännische und technische Stammdaten</a:t>
            </a:r>
          </a:p>
          <a:p>
            <a:r>
              <a:rPr lang="de-DE" sz="1400" dirty="0"/>
              <a:t>im Rahmen des Einzugs kann man: </a:t>
            </a:r>
          </a:p>
          <a:p>
            <a:pPr lvl="1"/>
            <a:r>
              <a:rPr lang="de-DE" sz="1000" dirty="0"/>
              <a:t>Zählerstände erfassen </a:t>
            </a:r>
          </a:p>
          <a:p>
            <a:pPr lvl="1"/>
            <a:r>
              <a:rPr lang="de-DE" sz="1000" dirty="0"/>
              <a:t>einen Abschlagsplan anlegen </a:t>
            </a:r>
          </a:p>
          <a:p>
            <a:pPr lvl="1"/>
            <a:r>
              <a:rPr lang="de-DE" sz="1000" dirty="0"/>
              <a:t>ein Begrüßungsschreiben erstellen</a:t>
            </a:r>
          </a:p>
          <a:p>
            <a:endParaRPr lang="de-DE" sz="400" dirty="0"/>
          </a:p>
          <a:p>
            <a:r>
              <a:rPr lang="de-DE" sz="1400" dirty="0"/>
              <a:t>Automatisch wird ein Kundenkontakt angelegt.</a:t>
            </a:r>
          </a:p>
          <a:p>
            <a:endParaRPr lang="de-DE" sz="11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55</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20" y="1613269"/>
            <a:ext cx="4464620" cy="288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67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1450" y="1613269"/>
            <a:ext cx="2880400" cy="3042608"/>
          </a:xfrm>
        </p:spPr>
        <p:txBody>
          <a:bodyPr>
            <a:noAutofit/>
          </a:bodyPr>
          <a:lstStyle/>
          <a:p>
            <a:r>
              <a:rPr lang="de-DE" sz="1400" dirty="0"/>
              <a:t>Der </a:t>
            </a:r>
            <a:r>
              <a:rPr lang="de-DE" sz="1400" b="1" dirty="0"/>
              <a:t>Auszug </a:t>
            </a:r>
            <a:r>
              <a:rPr lang="de-DE" sz="1400" dirty="0"/>
              <a:t>beendet das Vertragsverhältnis mit dem Kunden. </a:t>
            </a:r>
          </a:p>
          <a:p>
            <a:r>
              <a:rPr lang="de-DE" sz="1400" dirty="0"/>
              <a:t>im Rahmen des Auszugs kann man: </a:t>
            </a:r>
          </a:p>
          <a:p>
            <a:pPr lvl="1"/>
            <a:r>
              <a:rPr lang="de-DE" sz="1000" dirty="0"/>
              <a:t>Auszugsdatum eingeben und Vertrag beenden</a:t>
            </a:r>
          </a:p>
          <a:p>
            <a:pPr lvl="1"/>
            <a:r>
              <a:rPr lang="de-DE" sz="1000" dirty="0"/>
              <a:t>Schlussableseergebnisse erfassen</a:t>
            </a:r>
          </a:p>
          <a:p>
            <a:pPr marL="25200" indent="0">
              <a:buNone/>
            </a:pPr>
            <a:endParaRPr lang="de-DE" sz="11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56</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8320" y="1613269"/>
            <a:ext cx="4538480" cy="275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61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1449" y="987530"/>
            <a:ext cx="3960551" cy="3668347"/>
          </a:xfrm>
        </p:spPr>
        <p:txBody>
          <a:bodyPr>
            <a:noAutofit/>
          </a:bodyPr>
          <a:lstStyle/>
          <a:p>
            <a:r>
              <a:rPr lang="de-DE" sz="1200" dirty="0"/>
              <a:t>Aus dem CIC kann man über die Action-Box-Schaltfläche „Umzug“ zwei verschiedene Einstiegsmasken aufrufen:</a:t>
            </a:r>
          </a:p>
          <a:p>
            <a:pPr marL="25200" indent="0">
              <a:buNone/>
            </a:pPr>
            <a:r>
              <a:rPr lang="de-DE" sz="1200" dirty="0"/>
              <a:t>	</a:t>
            </a:r>
            <a:r>
              <a:rPr lang="de-DE" sz="1200" b="1" i="1" u="sng" dirty="0"/>
              <a:t>Einzug-Kunde bekannt </a:t>
            </a:r>
            <a:r>
              <a:rPr lang="de-DE" sz="1200" dirty="0"/>
              <a:t>(Geschäftspartner und 	Vertragskonto können wiederverwendet werden)</a:t>
            </a:r>
          </a:p>
          <a:p>
            <a:pPr marL="25200" indent="0">
              <a:buNone/>
            </a:pPr>
            <a:r>
              <a:rPr lang="de-DE" sz="1200" dirty="0"/>
              <a:t>	</a:t>
            </a:r>
            <a:r>
              <a:rPr lang="de-DE" sz="1200" b="1" i="1" u="sng" dirty="0"/>
              <a:t>Einzug-Neukunde </a:t>
            </a:r>
            <a:r>
              <a:rPr lang="de-DE" sz="1200" dirty="0"/>
              <a:t>(Geschäftspartner und 	Vertragskonto werden neu angelegt)</a:t>
            </a:r>
          </a:p>
          <a:p>
            <a:pPr marL="25200" indent="0">
              <a:buNone/>
            </a:pPr>
            <a:endParaRPr lang="de-DE" sz="1200" dirty="0"/>
          </a:p>
          <a:p>
            <a:r>
              <a:rPr lang="en-US" sz="1200" b="1" dirty="0" err="1"/>
              <a:t>Pfad</a:t>
            </a:r>
            <a:r>
              <a:rPr lang="en-US" sz="1200" b="1" dirty="0"/>
              <a:t> </a:t>
            </a:r>
            <a:r>
              <a:rPr lang="en-US" sz="1200" b="1" dirty="0" err="1"/>
              <a:t>im</a:t>
            </a:r>
            <a:r>
              <a:rPr lang="en-US" sz="1200" b="1" dirty="0"/>
              <a:t> SAP </a:t>
            </a:r>
            <a:r>
              <a:rPr lang="en-US" sz="1200" b="1" dirty="0" err="1"/>
              <a:t>Menü</a:t>
            </a:r>
            <a:r>
              <a:rPr lang="en-US" sz="1200" b="1" dirty="0"/>
              <a:t>:</a:t>
            </a:r>
          </a:p>
          <a:p>
            <a:pPr marL="25200" indent="0">
              <a:buNone/>
            </a:pPr>
            <a:r>
              <a:rPr lang="en-US" sz="1200" b="1" i="1" dirty="0"/>
              <a:t>	</a:t>
            </a:r>
            <a:r>
              <a:rPr lang="en-US" sz="1200" dirty="0" err="1"/>
              <a:t>Versorgungsindustrie</a:t>
            </a:r>
            <a:r>
              <a:rPr lang="en-US" sz="1200" dirty="0"/>
              <a:t> → </a:t>
            </a:r>
            <a:r>
              <a:rPr lang="en-US" sz="1200" dirty="0" err="1"/>
              <a:t>Kundenservice</a:t>
            </a:r>
            <a:r>
              <a:rPr lang="en-US" sz="1200" dirty="0"/>
              <a:t> → 	</a:t>
            </a:r>
            <a:r>
              <a:rPr lang="en-US" sz="1200" dirty="0" err="1"/>
              <a:t>Vorgangsbearbeitung</a:t>
            </a:r>
            <a:r>
              <a:rPr lang="en-US" sz="1200" dirty="0"/>
              <a:t> → </a:t>
            </a:r>
            <a:r>
              <a:rPr lang="en-US" sz="1200" b="1" dirty="0" err="1"/>
              <a:t>Einzug</a:t>
            </a:r>
            <a:r>
              <a:rPr lang="en-US" sz="1200" dirty="0"/>
              <a:t> → </a:t>
            </a:r>
            <a:r>
              <a:rPr lang="en-US" sz="1200" dirty="0" err="1"/>
              <a:t>Anlegen</a:t>
            </a:r>
            <a:r>
              <a:rPr lang="en-US" sz="1200" dirty="0"/>
              <a:t> (</a:t>
            </a:r>
            <a:r>
              <a:rPr lang="de-DE" sz="1200" kern="1200" dirty="0"/>
              <a:t>ECC50E)</a:t>
            </a:r>
          </a:p>
          <a:p>
            <a:pPr marL="25200" indent="0">
              <a:buNone/>
            </a:pPr>
            <a:r>
              <a:rPr lang="de-DE" sz="1200" kern="1200" dirty="0"/>
              <a:t>	Versorgungsindustrie → Kundenservice → 	Vorgangsbearbeitung → </a:t>
            </a:r>
            <a:r>
              <a:rPr lang="de-DE" sz="1200" b="1" kern="1200" dirty="0"/>
              <a:t>Auszug</a:t>
            </a:r>
            <a:r>
              <a:rPr lang="de-DE" sz="1200" kern="1200" dirty="0"/>
              <a:t> →Anlegen (ECC55E)</a:t>
            </a:r>
          </a:p>
          <a:p>
            <a:pPr marL="25200" indent="0">
              <a:buNone/>
            </a:pPr>
            <a:r>
              <a:rPr lang="de-DE" sz="1200" kern="1200" dirty="0"/>
              <a:t> </a:t>
            </a:r>
            <a:endParaRPr lang="en-US" sz="1200" dirty="0"/>
          </a:p>
          <a:p>
            <a:pPr marL="25200" indent="0">
              <a:buNone/>
            </a:pPr>
            <a:endParaRPr lang="de-DE" sz="11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57</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549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30" t="23125" r="27504" b="45605"/>
          <a:stretch/>
        </p:blipFill>
        <p:spPr bwMode="auto">
          <a:xfrm>
            <a:off x="4716020" y="843510"/>
            <a:ext cx="4076374" cy="184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9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60" y="2313507"/>
            <a:ext cx="2378016" cy="234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78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8007529" cy="498791"/>
          </a:xfrm>
        </p:spPr>
        <p:txBody>
          <a:bodyPr/>
          <a:lstStyle/>
          <a:p>
            <a:r>
              <a:rPr lang="de-DE" b="1" dirty="0"/>
              <a:t>In 6 Schritten zum Einzug </a:t>
            </a:r>
          </a:p>
        </p:txBody>
      </p:sp>
      <p:sp>
        <p:nvSpPr>
          <p:cNvPr id="4" name="Foliennummernplatzhalter 3"/>
          <p:cNvSpPr>
            <a:spLocks noGrp="1"/>
          </p:cNvSpPr>
          <p:nvPr>
            <p:ph type="sldNum" sz="quarter" idx="4"/>
          </p:nvPr>
        </p:nvSpPr>
        <p:spPr/>
        <p:txBody>
          <a:bodyPr/>
          <a:lstStyle/>
          <a:p>
            <a:fld id="{2D4D75A6-B17A-CF40-A833-CBECE2C2781C}" type="slidenum">
              <a:rPr lang="de-DE" smtClean="0"/>
              <a:pPr/>
              <a:t>58</a:t>
            </a:fld>
            <a:endParaRPr lang="de-DE" dirty="0"/>
          </a:p>
        </p:txBody>
      </p:sp>
      <p:sp>
        <p:nvSpPr>
          <p:cNvPr id="5" name="Textplatzhalter 4"/>
          <p:cNvSpPr>
            <a:spLocks noGrp="1"/>
          </p:cNvSpPr>
          <p:nvPr>
            <p:ph type="body" sz="quarter" idx="15"/>
          </p:nvPr>
        </p:nvSpPr>
        <p:spPr/>
        <p:txBody>
          <a:bodyPr/>
          <a:lstStyle/>
          <a:p>
            <a:r>
              <a:rPr lang="de-DE" dirty="0"/>
              <a:t>CIC und Kundenservice</a:t>
            </a:r>
          </a:p>
        </p:txBody>
      </p:sp>
      <p:sp>
        <p:nvSpPr>
          <p:cNvPr id="6" name="Fußzeilenplatzhalter 5"/>
          <p:cNvSpPr>
            <a:spLocks noGrp="1"/>
          </p:cNvSpPr>
          <p:nvPr>
            <p:ph type="ftr" sz="quarter" idx="16"/>
          </p:nvPr>
        </p:nvSpPr>
        <p:spPr/>
        <p:txBody>
          <a:bodyPr/>
          <a:lstStyle/>
          <a:p>
            <a:r>
              <a:rPr lang="de-DE" spc="90" dirty="0"/>
              <a:t>Schulung Grundlagen IS-U</a:t>
            </a:r>
          </a:p>
        </p:txBody>
      </p:sp>
      <p:sp>
        <p:nvSpPr>
          <p:cNvPr id="7" name="Inhaltsplatzhalter 6"/>
          <p:cNvSpPr>
            <a:spLocks noGrp="1"/>
          </p:cNvSpPr>
          <p:nvPr>
            <p:ph sz="half" idx="1"/>
          </p:nvPr>
        </p:nvSpPr>
        <p:spPr/>
        <p:txBody>
          <a:bodyPr>
            <a:normAutofit fontScale="70000" lnSpcReduction="20000"/>
          </a:bodyPr>
          <a:lstStyle/>
          <a:p>
            <a:pPr marL="25200" indent="0">
              <a:buNone/>
            </a:pPr>
            <a:r>
              <a:rPr lang="de-DE" b="1" dirty="0"/>
              <a:t>Schritt 1. 	</a:t>
            </a:r>
            <a:r>
              <a:rPr lang="de-DE" dirty="0"/>
              <a:t>Pflege des Neubaugebietes in bestehende 						Regionalstruktur </a:t>
            </a:r>
          </a:p>
          <a:p>
            <a:pPr marL="25200" indent="0">
              <a:buNone/>
            </a:pPr>
            <a:r>
              <a:rPr lang="de-DE" b="1" dirty="0"/>
              <a:t>Schritt 2. 	</a:t>
            </a:r>
            <a:r>
              <a:rPr lang="de-DE" dirty="0"/>
              <a:t>Organisation der Terminsteuerung und 						Einrichtung entsprechende Portion und Ableseeinheit</a:t>
            </a:r>
          </a:p>
          <a:p>
            <a:pPr marL="25200" indent="0">
              <a:buNone/>
            </a:pPr>
            <a:r>
              <a:rPr lang="de-DE" b="1" dirty="0"/>
              <a:t>Schritt 3. </a:t>
            </a:r>
            <a:r>
              <a:rPr lang="de-DE" dirty="0"/>
              <a:t>	Anlegen der Technischen Daten</a:t>
            </a:r>
          </a:p>
          <a:p>
            <a:pPr marL="25200" indent="0">
              <a:buNone/>
            </a:pPr>
            <a:r>
              <a:rPr lang="de-DE" b="1" dirty="0"/>
              <a:t>Schritt 4.</a:t>
            </a:r>
            <a:r>
              <a:rPr lang="de-DE" dirty="0"/>
              <a:t>		Geräteinstallation</a:t>
            </a:r>
          </a:p>
          <a:p>
            <a:pPr marL="25200" indent="0">
              <a:buNone/>
            </a:pPr>
            <a:r>
              <a:rPr lang="de-DE" b="1" dirty="0"/>
              <a:t>Schritt 5. 	</a:t>
            </a:r>
            <a:r>
              <a:rPr lang="de-DE" dirty="0"/>
              <a:t>Anlegen der Kaufmännischen Stammdaten </a:t>
            </a:r>
          </a:p>
          <a:p>
            <a:pPr marL="25200" indent="0">
              <a:buNone/>
            </a:pPr>
            <a:r>
              <a:rPr lang="de-DE" b="1" dirty="0"/>
              <a:t>Schritt 6. 	</a:t>
            </a:r>
            <a:r>
              <a:rPr lang="de-DE" dirty="0"/>
              <a:t>Einzugsbearbeitung (Verknüpfung der technischen mit 			den Kaufmännischen Stammdaten </a:t>
            </a:r>
          </a:p>
          <a:p>
            <a:endParaRPr lang="de-DE" dirty="0"/>
          </a:p>
        </p:txBody>
      </p:sp>
      <p:sp>
        <p:nvSpPr>
          <p:cNvPr id="8" name="Textfeld 7"/>
          <p:cNvSpPr txBox="1"/>
          <p:nvPr/>
        </p:nvSpPr>
        <p:spPr>
          <a:xfrm>
            <a:off x="539440" y="4383583"/>
            <a:ext cx="7441461" cy="338554"/>
          </a:xfrm>
          <a:prstGeom prst="rect">
            <a:avLst/>
          </a:prstGeom>
          <a:noFill/>
        </p:spPr>
        <p:txBody>
          <a:bodyPr wrap="none" rtlCol="0">
            <a:spAutoFit/>
          </a:bodyPr>
          <a:lstStyle/>
          <a:p>
            <a:r>
              <a:rPr lang="de-DE" sz="800" dirty="0"/>
              <a:t>Hinweis:	Schritt 1 und 2 sind im Testsystem nicht unbedingt notwendig. </a:t>
            </a:r>
          </a:p>
          <a:p>
            <a:r>
              <a:rPr lang="de-DE" sz="800" dirty="0"/>
              <a:t>	Zum Test des Einzugs und Auszugs kann man auch bereits ein existierendes Konstrukt verwenden. Dadurch fallen dann auch die Punkte 3-5 weg.  </a:t>
            </a:r>
          </a:p>
        </p:txBody>
      </p:sp>
    </p:spTree>
    <p:extLst>
      <p:ext uri="{BB962C8B-B14F-4D97-AF65-F5344CB8AC3E}">
        <p14:creationId xmlns:p14="http://schemas.microsoft.com/office/powerpoint/2010/main" val="1181979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5</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a:bodyPr>
          <a:lstStyle/>
          <a:p>
            <a:r>
              <a:rPr lang="de-DE" sz="4000" dirty="0"/>
              <a:t>Gerätewesen</a:t>
            </a:r>
          </a:p>
        </p:txBody>
      </p:sp>
      <p:sp>
        <p:nvSpPr>
          <p:cNvPr id="2" name="Textfeld 1"/>
          <p:cNvSpPr txBox="1"/>
          <p:nvPr/>
        </p:nvSpPr>
        <p:spPr>
          <a:xfrm>
            <a:off x="2637126" y="3479430"/>
            <a:ext cx="4329134" cy="369332"/>
          </a:xfrm>
          <a:prstGeom prst="rect">
            <a:avLst/>
          </a:prstGeom>
          <a:noFill/>
        </p:spPr>
        <p:txBody>
          <a:bodyPr wrap="none" rtlCol="0">
            <a:spAutoFit/>
          </a:bodyPr>
          <a:lstStyle/>
          <a:p>
            <a:pPr marL="285750" indent="-285750">
              <a:buFont typeface="Arial" panose="020B0604020202020204" pitchFamily="34" charset="0"/>
              <a:buChar char="•"/>
            </a:pPr>
            <a:r>
              <a:rPr lang="de-DE" dirty="0"/>
              <a:t>Installation: Einbau, Ausbau, Wechsel</a:t>
            </a:r>
          </a:p>
        </p:txBody>
      </p:sp>
      <p:sp>
        <p:nvSpPr>
          <p:cNvPr id="4" name="Fußzeilenplatzhalter 3"/>
          <p:cNvSpPr>
            <a:spLocks noGrp="1"/>
          </p:cNvSpPr>
          <p:nvPr>
            <p:ph type="ftr" sz="quarter" idx="15"/>
          </p:nvPr>
        </p:nvSpPr>
        <p:spPr/>
        <p:txBody>
          <a:bodyPr/>
          <a:lstStyle/>
          <a:p>
            <a:r>
              <a:rPr lang="de-DE" spc="90"/>
              <a:t>Schulung Grundlagen IS-U</a:t>
            </a:r>
            <a:endParaRPr lang="de-DE" spc="90" dirty="0"/>
          </a:p>
        </p:txBody>
      </p:sp>
      <p:sp>
        <p:nvSpPr>
          <p:cNvPr id="8" name="Foliennummernplatzhalter 7"/>
          <p:cNvSpPr>
            <a:spLocks noGrp="1"/>
          </p:cNvSpPr>
          <p:nvPr>
            <p:ph type="sldNum" sz="quarter" idx="4"/>
          </p:nvPr>
        </p:nvSpPr>
        <p:spPr/>
        <p:txBody>
          <a:bodyPr/>
          <a:lstStyle/>
          <a:p>
            <a:fld id="{2D4D75A6-B17A-CF40-A833-CBECE2C2781C}" type="slidenum">
              <a:rPr lang="de-DE" smtClean="0"/>
              <a:pPr/>
              <a:t>59</a:t>
            </a:fld>
            <a:endParaRPr lang="de-DE" dirty="0"/>
          </a:p>
        </p:txBody>
      </p:sp>
    </p:spTree>
    <p:extLst>
      <p:ext uri="{BB962C8B-B14F-4D97-AF65-F5344CB8AC3E}">
        <p14:creationId xmlns:p14="http://schemas.microsoft.com/office/powerpoint/2010/main" val="575553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6671929" cy="498791"/>
          </a:xfrm>
        </p:spPr>
        <p:txBody>
          <a:bodyPr/>
          <a:lstStyle/>
          <a:p>
            <a:r>
              <a:rPr lang="nl-NL" b="1" dirty="0"/>
              <a:t>SAP IS-U als Bestandteil des </a:t>
            </a:r>
            <a:r>
              <a:rPr lang="nl-NL" b="1" dirty="0" err="1"/>
              <a:t>mySAP</a:t>
            </a:r>
            <a:r>
              <a:rPr lang="nl-NL" b="1" dirty="0"/>
              <a:t> ERP</a:t>
            </a:r>
            <a:endParaRPr lang="de-DE" b="1" dirty="0"/>
          </a:p>
        </p:txBody>
      </p:sp>
      <p:sp>
        <p:nvSpPr>
          <p:cNvPr id="3" name="Inhaltsplatzhalter 2"/>
          <p:cNvSpPr>
            <a:spLocks noGrp="1"/>
          </p:cNvSpPr>
          <p:nvPr>
            <p:ph sz="half" idx="1"/>
          </p:nvPr>
        </p:nvSpPr>
        <p:spPr>
          <a:xfrm>
            <a:off x="5508130" y="1613269"/>
            <a:ext cx="2808390" cy="3042608"/>
          </a:xfrm>
        </p:spPr>
        <p:txBody>
          <a:bodyPr>
            <a:normAutofit fontScale="77500" lnSpcReduction="20000"/>
          </a:bodyPr>
          <a:lstStyle/>
          <a:p>
            <a:r>
              <a:rPr lang="de-DE" sz="1400" dirty="0"/>
              <a:t>IS-U nutzt Module des klassischen ERP:</a:t>
            </a:r>
          </a:p>
          <a:p>
            <a:pPr lvl="1"/>
            <a:r>
              <a:rPr lang="de-DE" sz="1400" b="1" dirty="0"/>
              <a:t>FI-CA</a:t>
            </a:r>
            <a:r>
              <a:rPr lang="de-DE" sz="1400" dirty="0"/>
              <a:t> Vertragskontokorrent zur Abrechnung </a:t>
            </a:r>
          </a:p>
          <a:p>
            <a:pPr lvl="1"/>
            <a:r>
              <a:rPr lang="de-DE" sz="1400" b="1" dirty="0"/>
              <a:t>PM</a:t>
            </a:r>
            <a:r>
              <a:rPr lang="de-DE" sz="1400" dirty="0"/>
              <a:t> Instandhaltung (diverse IS-U Stammdaten sind als PM Objekte abgebildet)</a:t>
            </a:r>
          </a:p>
          <a:p>
            <a:pPr lvl="1"/>
            <a:r>
              <a:rPr lang="de-DE" sz="1400" b="1" dirty="0"/>
              <a:t>MM</a:t>
            </a:r>
            <a:r>
              <a:rPr lang="de-DE" sz="1400" dirty="0"/>
              <a:t> Einkauf  z.B. für Beschaffung von Geräten</a:t>
            </a:r>
          </a:p>
          <a:p>
            <a:pPr lvl="1"/>
            <a:r>
              <a:rPr lang="de-DE" sz="1400" b="1" dirty="0"/>
              <a:t>SD</a:t>
            </a:r>
            <a:r>
              <a:rPr lang="de-DE" sz="1400" dirty="0"/>
              <a:t> Vertrieb z.B. zur Angebotserstellung für Anschlüsse</a:t>
            </a:r>
          </a:p>
          <a:p>
            <a:pPr lvl="1"/>
            <a:r>
              <a:rPr lang="de-DE" sz="1400" b="1" dirty="0"/>
              <a:t>AM</a:t>
            </a:r>
            <a:r>
              <a:rPr lang="de-DE" sz="1400" dirty="0"/>
              <a:t> Anlagenbuchhaltung zur Verwaltung von Anlagevermögen</a:t>
            </a:r>
          </a:p>
          <a:p>
            <a:pPr lvl="1"/>
            <a:r>
              <a:rPr lang="de-DE" sz="1400" b="1" dirty="0"/>
              <a:t>CO</a:t>
            </a:r>
            <a:r>
              <a:rPr lang="de-DE" sz="1400" dirty="0"/>
              <a:t> Controlling Zuordnung von Kosten</a:t>
            </a:r>
          </a:p>
        </p:txBody>
      </p:sp>
      <p:sp>
        <p:nvSpPr>
          <p:cNvPr id="4" name="Foliennummernplatzhalter 3"/>
          <p:cNvSpPr>
            <a:spLocks noGrp="1"/>
          </p:cNvSpPr>
          <p:nvPr>
            <p:ph type="sldNum" sz="quarter" idx="4"/>
          </p:nvPr>
        </p:nvSpPr>
        <p:spPr/>
        <p:txBody>
          <a:bodyPr/>
          <a:lstStyle/>
          <a:p>
            <a:fld id="{2D4D75A6-B17A-CF40-A833-CBECE2C2781C}" type="slidenum">
              <a:rPr lang="de-DE" smtClean="0"/>
              <a:pPr/>
              <a:t>6</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560" y="1378324"/>
            <a:ext cx="4970530" cy="332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889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Gerätemanagement</a:t>
            </a:r>
          </a:p>
        </p:txBody>
      </p:sp>
      <p:sp>
        <p:nvSpPr>
          <p:cNvPr id="3" name="Inhaltsplatzhalter 2"/>
          <p:cNvSpPr>
            <a:spLocks noGrp="1"/>
          </p:cNvSpPr>
          <p:nvPr>
            <p:ph sz="half" idx="1"/>
          </p:nvPr>
        </p:nvSpPr>
        <p:spPr>
          <a:xfrm>
            <a:off x="2843760" y="1613269"/>
            <a:ext cx="5209535" cy="3042608"/>
          </a:xfrm>
        </p:spPr>
        <p:txBody>
          <a:bodyPr>
            <a:normAutofit fontScale="62500" lnSpcReduction="20000"/>
          </a:bodyPr>
          <a:lstStyle/>
          <a:p>
            <a:r>
              <a:rPr lang="de-DE" dirty="0"/>
              <a:t>Zusammenfassung von Geräten des gleichen Typs ( </a:t>
            </a:r>
            <a:r>
              <a:rPr lang="de-DE" dirty="0" err="1"/>
              <a:t>z.b</a:t>
            </a:r>
            <a:r>
              <a:rPr lang="de-DE" dirty="0"/>
              <a:t> Zähler, Wandler, Fernzähler, TRE-Geräte, Fühler, Smart Meter)</a:t>
            </a:r>
          </a:p>
          <a:p>
            <a:endParaRPr lang="de-DE" dirty="0"/>
          </a:p>
          <a:p>
            <a:r>
              <a:rPr lang="de-DE" dirty="0"/>
              <a:t>Zusammenfassung von Geräten , die gleichen Daten/Eigenschaften besitzen (wird in der Komponente MM als Material geführt)</a:t>
            </a:r>
          </a:p>
          <a:p>
            <a:endParaRPr lang="de-DE" dirty="0"/>
          </a:p>
          <a:p>
            <a:r>
              <a:rPr lang="de-DE" dirty="0"/>
              <a:t>ist ein physisch vorhandener messtechnische Einrichtung, der entweder zählt, steuert, schützt oder die Daten verarbeitet (wird in der Komponente PM als Equipment mit </a:t>
            </a:r>
            <a:r>
              <a:rPr lang="de-DE" dirty="0" err="1"/>
              <a:t>Equipmentnummer</a:t>
            </a:r>
            <a:r>
              <a:rPr lang="de-DE" dirty="0"/>
              <a:t> geführt)</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60</a:t>
            </a:fld>
            <a:endParaRPr lang="de-DE" dirty="0"/>
          </a:p>
        </p:txBody>
      </p:sp>
      <p:sp>
        <p:nvSpPr>
          <p:cNvPr id="5" name="Textplatzhalter 4"/>
          <p:cNvSpPr>
            <a:spLocks noGrp="1"/>
          </p:cNvSpPr>
          <p:nvPr>
            <p:ph type="body" sz="quarter" idx="15"/>
          </p:nvPr>
        </p:nvSpPr>
        <p:spPr/>
        <p:txBody>
          <a:bodyPr/>
          <a:lstStyle/>
          <a:p>
            <a:r>
              <a:rPr lang="de-DE" dirty="0"/>
              <a:t>Gerätewesen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0" y="1603874"/>
            <a:ext cx="2016280" cy="305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676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454189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339003" y="1220716"/>
            <a:ext cx="6482750" cy="321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p:txBody>
          <a:bodyPr/>
          <a:lstStyle/>
          <a:p>
            <a:r>
              <a:rPr lang="de-DE" b="1" dirty="0"/>
              <a:t>Gerätemanagement</a:t>
            </a:r>
            <a:r>
              <a:rPr lang="de-DE" dirty="0"/>
              <a:t>: </a:t>
            </a:r>
            <a:r>
              <a:rPr lang="de-DE" b="1" dirty="0"/>
              <a:t>Installation</a:t>
            </a:r>
          </a:p>
        </p:txBody>
      </p:sp>
      <p:sp>
        <p:nvSpPr>
          <p:cNvPr id="4" name="Foliennummernplatzhalter 3"/>
          <p:cNvSpPr>
            <a:spLocks noGrp="1"/>
          </p:cNvSpPr>
          <p:nvPr>
            <p:ph type="sldNum" sz="quarter" idx="4"/>
          </p:nvPr>
        </p:nvSpPr>
        <p:spPr/>
        <p:txBody>
          <a:bodyPr/>
          <a:lstStyle/>
          <a:p>
            <a:fld id="{2D4D75A6-B17A-CF40-A833-CBECE2C2781C}" type="slidenum">
              <a:rPr lang="de-DE" smtClean="0"/>
              <a:pPr/>
              <a:t>61</a:t>
            </a:fld>
            <a:endParaRPr lang="de-DE" dirty="0"/>
          </a:p>
        </p:txBody>
      </p:sp>
      <p:sp>
        <p:nvSpPr>
          <p:cNvPr id="5" name="Textplatzhalter 4"/>
          <p:cNvSpPr>
            <a:spLocks noGrp="1"/>
          </p:cNvSpPr>
          <p:nvPr>
            <p:ph type="body" sz="quarter" idx="15"/>
          </p:nvPr>
        </p:nvSpPr>
        <p:spPr/>
        <p:txBody>
          <a:bodyPr/>
          <a:lstStyle/>
          <a:p>
            <a:r>
              <a:rPr lang="de-DE" dirty="0"/>
              <a:t>Gerätewesen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8" name="Rechteck 7"/>
          <p:cNvSpPr/>
          <p:nvPr/>
        </p:nvSpPr>
        <p:spPr>
          <a:xfrm>
            <a:off x="611451" y="4301195"/>
            <a:ext cx="7921099" cy="523220"/>
          </a:xfrm>
          <a:prstGeom prst="rect">
            <a:avLst/>
          </a:prstGeom>
        </p:spPr>
        <p:txBody>
          <a:bodyPr wrap="square">
            <a:spAutoFit/>
          </a:bodyPr>
          <a:lstStyle/>
          <a:p>
            <a:r>
              <a:rPr lang="de-DE" sz="1400" dirty="0"/>
              <a:t>Das Gerätewesen fasst die Komponenten für die Verwaltung von technischen Daten, Installationen, Ablesungen und Prüfungen von Geräten zusammen.</a:t>
            </a:r>
            <a:endParaRPr lang="en-US" sz="1400" dirty="0"/>
          </a:p>
        </p:txBody>
      </p:sp>
    </p:spTree>
    <p:extLst>
      <p:ext uri="{BB962C8B-B14F-4D97-AF65-F5344CB8AC3E}">
        <p14:creationId xmlns:p14="http://schemas.microsoft.com/office/powerpoint/2010/main" val="1021834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7672295" cy="498791"/>
          </a:xfrm>
        </p:spPr>
        <p:txBody>
          <a:bodyPr/>
          <a:lstStyle/>
          <a:p>
            <a:r>
              <a:rPr lang="de-DE" b="1" dirty="0"/>
              <a:t>Installationsformen: Einbau/Ausbau/Wechsel</a:t>
            </a:r>
          </a:p>
        </p:txBody>
      </p:sp>
      <p:sp>
        <p:nvSpPr>
          <p:cNvPr id="3" name="Inhaltsplatzhalter 2"/>
          <p:cNvSpPr>
            <a:spLocks noGrp="1"/>
          </p:cNvSpPr>
          <p:nvPr>
            <p:ph sz="half" idx="1"/>
          </p:nvPr>
        </p:nvSpPr>
        <p:spPr>
          <a:xfrm>
            <a:off x="2843760" y="1613269"/>
            <a:ext cx="5209535" cy="3042608"/>
          </a:xfrm>
        </p:spPr>
        <p:txBody>
          <a:bodyPr>
            <a:normAutofit fontScale="55000" lnSpcReduction="20000"/>
          </a:bodyPr>
          <a:lstStyle/>
          <a:p>
            <a:r>
              <a:rPr lang="de-DE" i="1" u="sng" dirty="0"/>
              <a:t>technisch</a:t>
            </a:r>
            <a:r>
              <a:rPr lang="de-DE" dirty="0"/>
              <a:t> erfolgt eine Installation des Gerätes in einen Geräteplatz, damit wird das Gerät einem Anschlussobjekt zugeordnet und es besteht keine Verknüpfung zur Abrechnung</a:t>
            </a:r>
          </a:p>
          <a:p>
            <a:r>
              <a:rPr lang="de-DE" i="1" u="sng" dirty="0"/>
              <a:t>abrechnungstechnisch</a:t>
            </a:r>
            <a:r>
              <a:rPr lang="de-DE" dirty="0"/>
              <a:t> erfolgt die Zuordnung eines Gerätes/GIS zu einer oder mehreren Versorgungsanlagen. In der Regel wird das Gerät für alle deregulierten Sparten nur in eine Anlage eingebaut um eine eindeutige Kommunikation über den Zählpunkt gewährleisten. </a:t>
            </a:r>
          </a:p>
          <a:p>
            <a:r>
              <a:rPr lang="de-DE" i="1" u="sng" dirty="0"/>
              <a:t>gesamt</a:t>
            </a:r>
            <a:r>
              <a:rPr lang="de-DE" dirty="0"/>
              <a:t> ist eine Kombination aus technischer und abrechnungstechnischer Installation. wird notwendig , wenn das Gerätewesen sowohl für abrechnungsorientierte als auch für verwaltungsorientierte Zwecke konfiguriert ist.</a:t>
            </a:r>
            <a:endParaRPr lang="en-US"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62</a:t>
            </a:fld>
            <a:endParaRPr lang="de-DE" dirty="0"/>
          </a:p>
        </p:txBody>
      </p:sp>
      <p:sp>
        <p:nvSpPr>
          <p:cNvPr id="5" name="Textplatzhalter 4"/>
          <p:cNvSpPr>
            <a:spLocks noGrp="1"/>
          </p:cNvSpPr>
          <p:nvPr>
            <p:ph type="body" sz="quarter" idx="15"/>
          </p:nvPr>
        </p:nvSpPr>
        <p:spPr/>
        <p:txBody>
          <a:bodyPr/>
          <a:lstStyle/>
          <a:p>
            <a:r>
              <a:rPr lang="de-DE" dirty="0"/>
              <a:t>Gerätewesen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8" name="Rechteck 7"/>
          <p:cNvSpPr/>
          <p:nvPr/>
        </p:nvSpPr>
        <p:spPr>
          <a:xfrm>
            <a:off x="467430" y="1613269"/>
            <a:ext cx="2304320" cy="2326671"/>
          </a:xfrm>
          <a:prstGeom prst="rect">
            <a:avLst/>
          </a:prstGeom>
          <a:solidFill>
            <a:srgbClr val="FFE285"/>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b="1" dirty="0">
                <a:solidFill>
                  <a:schemeClr val="tx1"/>
                </a:solidFill>
              </a:rPr>
              <a:t>Transaktionscodes</a:t>
            </a:r>
          </a:p>
          <a:p>
            <a:endParaRPr lang="de-DE" sz="1200" b="1" dirty="0">
              <a:solidFill>
                <a:schemeClr val="tx1"/>
              </a:solidFill>
            </a:endParaRPr>
          </a:p>
          <a:p>
            <a:r>
              <a:rPr lang="de-DE" sz="1200" dirty="0">
                <a:solidFill>
                  <a:schemeClr val="tx1"/>
                </a:solidFill>
              </a:rPr>
              <a:t>► technischer Ein/Ausbau: EG33/EG36</a:t>
            </a:r>
          </a:p>
          <a:p>
            <a:endParaRPr lang="de-DE" sz="1200" dirty="0">
              <a:solidFill>
                <a:schemeClr val="tx1"/>
              </a:solidFill>
            </a:endParaRPr>
          </a:p>
          <a:p>
            <a:r>
              <a:rPr lang="de-DE" sz="1200" dirty="0">
                <a:solidFill>
                  <a:schemeClr val="tx1"/>
                </a:solidFill>
              </a:rPr>
              <a:t>► abrechnungstechnische Ein/Ausbau : EG34/EG35</a:t>
            </a:r>
          </a:p>
          <a:p>
            <a:endParaRPr lang="de-DE" sz="1200" dirty="0">
              <a:solidFill>
                <a:schemeClr val="tx1"/>
              </a:solidFill>
            </a:endParaRPr>
          </a:p>
          <a:p>
            <a:r>
              <a:rPr lang="de-DE" sz="1200" dirty="0">
                <a:solidFill>
                  <a:schemeClr val="tx1"/>
                </a:solidFill>
              </a:rPr>
              <a:t>► gesamt  Ein/Ausbau: EG31/EG32</a:t>
            </a:r>
          </a:p>
          <a:p>
            <a:endParaRPr lang="de-DE" sz="1200" dirty="0">
              <a:solidFill>
                <a:schemeClr val="tx1"/>
              </a:solidFill>
            </a:endParaRPr>
          </a:p>
          <a:p>
            <a:r>
              <a:rPr lang="de-DE" sz="1200" dirty="0">
                <a:solidFill>
                  <a:schemeClr val="tx1"/>
                </a:solidFill>
              </a:rPr>
              <a:t>► Wechsel gesamt: EG30</a:t>
            </a:r>
          </a:p>
        </p:txBody>
      </p:sp>
      <p:sp>
        <p:nvSpPr>
          <p:cNvPr id="9" name="Rechteck 8"/>
          <p:cNvSpPr/>
          <p:nvPr/>
        </p:nvSpPr>
        <p:spPr>
          <a:xfrm>
            <a:off x="467430" y="4155970"/>
            <a:ext cx="7921100" cy="576080"/>
          </a:xfrm>
          <a:prstGeom prst="rect">
            <a:avLst/>
          </a:prstGeom>
          <a:solidFill>
            <a:srgbClr val="A5A6A4"/>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Customizing </a:t>
            </a:r>
            <a:r>
              <a:rPr lang="en-US" sz="1200" b="1" dirty="0" err="1">
                <a:solidFill>
                  <a:schemeClr val="tx1"/>
                </a:solidFill>
              </a:rPr>
              <a:t>Pfad</a:t>
            </a:r>
            <a:r>
              <a:rPr lang="en-US" sz="1200" dirty="0">
                <a:solidFill>
                  <a:schemeClr val="tx1"/>
                </a:solidFill>
              </a:rPr>
              <a:t>: IMG → </a:t>
            </a:r>
            <a:r>
              <a:rPr lang="en-US" sz="1200" dirty="0" err="1">
                <a:solidFill>
                  <a:schemeClr val="tx1"/>
                </a:solidFill>
              </a:rPr>
              <a:t>Branchenkomponente</a:t>
            </a:r>
            <a:r>
              <a:rPr lang="en-US" sz="1200" dirty="0">
                <a:solidFill>
                  <a:schemeClr val="tx1"/>
                </a:solidFill>
              </a:rPr>
              <a:t> </a:t>
            </a:r>
            <a:r>
              <a:rPr lang="en-US" sz="1200" dirty="0" err="1">
                <a:solidFill>
                  <a:schemeClr val="tx1"/>
                </a:solidFill>
              </a:rPr>
              <a:t>Versorgungsindustrie</a:t>
            </a:r>
            <a:r>
              <a:rPr lang="en-US" sz="1200" dirty="0">
                <a:solidFill>
                  <a:schemeClr val="tx1"/>
                </a:solidFill>
              </a:rPr>
              <a:t> → </a:t>
            </a:r>
            <a:r>
              <a:rPr lang="en-US" sz="1200" dirty="0" err="1">
                <a:solidFill>
                  <a:schemeClr val="tx1"/>
                </a:solidFill>
              </a:rPr>
              <a:t>Geräteverwaltung</a:t>
            </a:r>
            <a:r>
              <a:rPr lang="en-US" sz="1200" dirty="0">
                <a:solidFill>
                  <a:schemeClr val="tx1"/>
                </a:solidFill>
              </a:rPr>
              <a:t> → </a:t>
            </a:r>
            <a:r>
              <a:rPr lang="en-US" sz="1200" dirty="0" err="1">
                <a:solidFill>
                  <a:schemeClr val="tx1"/>
                </a:solidFill>
              </a:rPr>
              <a:t>Instalation</a:t>
            </a:r>
            <a:r>
              <a:rPr lang="en-US" sz="1200" dirty="0">
                <a:solidFill>
                  <a:schemeClr val="tx1"/>
                </a:solidFill>
              </a:rPr>
              <a:t> → </a:t>
            </a:r>
            <a:r>
              <a:rPr lang="en-US" sz="1200" dirty="0" err="1">
                <a:solidFill>
                  <a:schemeClr val="tx1"/>
                </a:solidFill>
              </a:rPr>
              <a:t>Grundeinstellung</a:t>
            </a:r>
            <a:r>
              <a:rPr lang="en-US" sz="1200" dirty="0">
                <a:solidFill>
                  <a:schemeClr val="tx1"/>
                </a:solidFill>
              </a:rPr>
              <a:t> → </a:t>
            </a:r>
            <a:r>
              <a:rPr lang="en-US" sz="1200" dirty="0" err="1">
                <a:solidFill>
                  <a:schemeClr val="tx1"/>
                </a:solidFill>
              </a:rPr>
              <a:t>Einbau</a:t>
            </a:r>
            <a:r>
              <a:rPr lang="en-US" sz="1200" dirty="0">
                <a:solidFill>
                  <a:schemeClr val="tx1"/>
                </a:solidFill>
              </a:rPr>
              <a:t>/</a:t>
            </a:r>
            <a:r>
              <a:rPr lang="en-US" sz="1200" dirty="0" err="1">
                <a:solidFill>
                  <a:schemeClr val="tx1"/>
                </a:solidFill>
              </a:rPr>
              <a:t>Ausbau</a:t>
            </a:r>
            <a:r>
              <a:rPr lang="en-US" sz="1200" dirty="0">
                <a:solidFill>
                  <a:schemeClr val="tx1"/>
                </a:solidFill>
              </a:rPr>
              <a:t>/</a:t>
            </a:r>
            <a:r>
              <a:rPr lang="en-US" sz="1200" dirty="0" err="1">
                <a:solidFill>
                  <a:schemeClr val="tx1"/>
                </a:solidFill>
              </a:rPr>
              <a:t>Wechselgründe</a:t>
            </a:r>
            <a:r>
              <a:rPr lang="en-US" sz="1200" dirty="0">
                <a:solidFill>
                  <a:schemeClr val="tx1"/>
                </a:solidFill>
              </a:rPr>
              <a:t> </a:t>
            </a:r>
            <a:r>
              <a:rPr lang="en-US" sz="1200" dirty="0" err="1">
                <a:solidFill>
                  <a:schemeClr val="tx1"/>
                </a:solidFill>
              </a:rPr>
              <a:t>definieren</a:t>
            </a:r>
            <a:r>
              <a:rPr lang="en-US" sz="1200" dirty="0">
                <a:solidFill>
                  <a:schemeClr val="tx1"/>
                </a:solidFill>
              </a:rPr>
              <a:t>  </a:t>
            </a:r>
          </a:p>
          <a:p>
            <a:r>
              <a:rPr lang="en-US" sz="1100" dirty="0">
                <a:solidFill>
                  <a:schemeClr val="tx1"/>
                </a:solidFill>
              </a:rPr>
              <a:t>(</a:t>
            </a:r>
            <a:r>
              <a:rPr lang="en-US" sz="1100" dirty="0" err="1">
                <a:solidFill>
                  <a:schemeClr val="tx1"/>
                </a:solidFill>
              </a:rPr>
              <a:t>Grundlegende</a:t>
            </a:r>
            <a:r>
              <a:rPr lang="en-US" sz="1100" dirty="0">
                <a:solidFill>
                  <a:schemeClr val="tx1"/>
                </a:solidFill>
              </a:rPr>
              <a:t> </a:t>
            </a:r>
            <a:r>
              <a:rPr lang="en-US" sz="1100" dirty="0" err="1">
                <a:solidFill>
                  <a:schemeClr val="tx1"/>
                </a:solidFill>
              </a:rPr>
              <a:t>Eigenschaften</a:t>
            </a:r>
            <a:r>
              <a:rPr lang="en-US" sz="1100" dirty="0">
                <a:solidFill>
                  <a:schemeClr val="tx1"/>
                </a:solidFill>
              </a:rPr>
              <a:t>, </a:t>
            </a:r>
            <a:r>
              <a:rPr lang="en-US" sz="1100" dirty="0" err="1">
                <a:solidFill>
                  <a:schemeClr val="tx1"/>
                </a:solidFill>
              </a:rPr>
              <a:t>dargestellten</a:t>
            </a:r>
            <a:r>
              <a:rPr lang="en-US" sz="1100" dirty="0">
                <a:solidFill>
                  <a:schemeClr val="tx1"/>
                </a:solidFill>
              </a:rPr>
              <a:t> </a:t>
            </a:r>
            <a:r>
              <a:rPr lang="en-US" sz="1100" dirty="0" err="1">
                <a:solidFill>
                  <a:schemeClr val="tx1"/>
                </a:solidFill>
              </a:rPr>
              <a:t>Wechselgrunde</a:t>
            </a:r>
            <a:r>
              <a:rPr lang="en-US" sz="1100" dirty="0">
                <a:solidFill>
                  <a:schemeClr val="tx1"/>
                </a:solidFill>
              </a:rPr>
              <a:t> und </a:t>
            </a:r>
            <a:r>
              <a:rPr lang="en-US" sz="1100" dirty="0" err="1">
                <a:solidFill>
                  <a:schemeClr val="tx1"/>
                </a:solidFill>
              </a:rPr>
              <a:t>Regeln</a:t>
            </a:r>
            <a:r>
              <a:rPr lang="en-US" sz="1100" dirty="0">
                <a:solidFill>
                  <a:schemeClr val="tx1"/>
                </a:solidFill>
              </a:rPr>
              <a:t> </a:t>
            </a:r>
            <a:r>
              <a:rPr lang="en-US" sz="1100" dirty="0" err="1">
                <a:solidFill>
                  <a:schemeClr val="tx1"/>
                </a:solidFill>
              </a:rPr>
              <a:t>für</a:t>
            </a:r>
            <a:r>
              <a:rPr lang="en-US" sz="1100" dirty="0">
                <a:solidFill>
                  <a:schemeClr val="tx1"/>
                </a:solidFill>
              </a:rPr>
              <a:t> die Installation von </a:t>
            </a:r>
            <a:r>
              <a:rPr lang="en-US" sz="1100" dirty="0" err="1">
                <a:solidFill>
                  <a:schemeClr val="tx1"/>
                </a:solidFill>
              </a:rPr>
              <a:t>Geräten</a:t>
            </a:r>
            <a:r>
              <a:rPr lang="en-US" sz="1100" dirty="0">
                <a:solidFill>
                  <a:schemeClr val="tx1"/>
                </a:solidFill>
              </a:rPr>
              <a:t> </a:t>
            </a:r>
            <a:r>
              <a:rPr lang="en-US" sz="1100" dirty="0" err="1">
                <a:solidFill>
                  <a:schemeClr val="tx1"/>
                </a:solidFill>
              </a:rPr>
              <a:t>definieren</a:t>
            </a:r>
            <a:r>
              <a:rPr lang="en-US" sz="1100" dirty="0">
                <a:solidFill>
                  <a:schemeClr val="tx1"/>
                </a:solidFill>
              </a:rPr>
              <a:t>)</a:t>
            </a:r>
          </a:p>
        </p:txBody>
      </p:sp>
    </p:spTree>
    <p:extLst>
      <p:ext uri="{BB962C8B-B14F-4D97-AF65-F5344CB8AC3E}">
        <p14:creationId xmlns:p14="http://schemas.microsoft.com/office/powerpoint/2010/main" val="2891521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7672295" cy="498791"/>
          </a:xfrm>
        </p:spPr>
        <p:txBody>
          <a:bodyPr/>
          <a:lstStyle/>
          <a:p>
            <a:r>
              <a:rPr lang="de-DE" b="1" dirty="0"/>
              <a:t>Gerät/GIS anlegen/einbauen</a:t>
            </a:r>
          </a:p>
        </p:txBody>
      </p:sp>
      <p:sp>
        <p:nvSpPr>
          <p:cNvPr id="3" name="Inhaltsplatzhalter 2"/>
          <p:cNvSpPr>
            <a:spLocks noGrp="1"/>
          </p:cNvSpPr>
          <p:nvPr>
            <p:ph sz="half" idx="1"/>
          </p:nvPr>
        </p:nvSpPr>
        <p:spPr>
          <a:xfrm>
            <a:off x="2843760" y="1613269"/>
            <a:ext cx="5209535" cy="3042608"/>
          </a:xfrm>
        </p:spPr>
        <p:txBody>
          <a:bodyPr>
            <a:normAutofit fontScale="77500" lnSpcReduction="20000"/>
          </a:bodyPr>
          <a:lstStyle/>
          <a:p>
            <a:r>
              <a:rPr lang="en-US" sz="2800" i="1" dirty="0" err="1"/>
              <a:t>Versorgungsindustrie</a:t>
            </a:r>
            <a:r>
              <a:rPr lang="en-US" sz="2800" i="1" dirty="0"/>
              <a:t> </a:t>
            </a:r>
            <a:r>
              <a:rPr lang="en-US" sz="2800" dirty="0"/>
              <a:t>→</a:t>
            </a:r>
            <a:r>
              <a:rPr lang="de-DE" sz="2800" dirty="0"/>
              <a:t> Geräteverwaltung →Technik→ Gerät Anlegen (IQ01) (Netz)</a:t>
            </a:r>
          </a:p>
          <a:p>
            <a:r>
              <a:rPr lang="en-US" sz="2800" i="1" dirty="0" err="1"/>
              <a:t>Versorgungsindustrie</a:t>
            </a:r>
            <a:r>
              <a:rPr lang="en-US" sz="2800" i="1" dirty="0"/>
              <a:t> </a:t>
            </a:r>
            <a:r>
              <a:rPr lang="en-US" sz="2800" dirty="0"/>
              <a:t>→</a:t>
            </a:r>
            <a:r>
              <a:rPr lang="de-DE" sz="2800" dirty="0"/>
              <a:t> Geräteverwaltung→ Installation→ Geräteinfosatz → Anlegen (EG44 )</a:t>
            </a:r>
          </a:p>
          <a:p>
            <a:r>
              <a:rPr lang="en-US" sz="2800" i="1" dirty="0" err="1"/>
              <a:t>Versorgungsindustrie</a:t>
            </a:r>
            <a:r>
              <a:rPr lang="en-US" sz="2800" i="1" dirty="0"/>
              <a:t> </a:t>
            </a:r>
            <a:r>
              <a:rPr lang="en-US" sz="2800" dirty="0"/>
              <a:t>→</a:t>
            </a:r>
            <a:r>
              <a:rPr lang="de-DE" sz="2800" dirty="0"/>
              <a:t> Geräteverwaltung→ Installation→ Gesamt (EG31) oder → Abrechnungstechnisch (EG34)</a:t>
            </a:r>
          </a:p>
        </p:txBody>
      </p:sp>
      <p:sp>
        <p:nvSpPr>
          <p:cNvPr id="4" name="Foliennummernplatzhalter 3"/>
          <p:cNvSpPr>
            <a:spLocks noGrp="1"/>
          </p:cNvSpPr>
          <p:nvPr>
            <p:ph type="sldNum" sz="quarter" idx="4"/>
          </p:nvPr>
        </p:nvSpPr>
        <p:spPr/>
        <p:txBody>
          <a:bodyPr/>
          <a:lstStyle/>
          <a:p>
            <a:fld id="{2D4D75A6-B17A-CF40-A833-CBECE2C2781C}" type="slidenum">
              <a:rPr lang="de-DE" smtClean="0"/>
              <a:pPr/>
              <a:t>63</a:t>
            </a:fld>
            <a:endParaRPr lang="de-DE" dirty="0"/>
          </a:p>
        </p:txBody>
      </p:sp>
      <p:sp>
        <p:nvSpPr>
          <p:cNvPr id="5" name="Textplatzhalter 4"/>
          <p:cNvSpPr>
            <a:spLocks noGrp="1"/>
          </p:cNvSpPr>
          <p:nvPr>
            <p:ph type="body" sz="quarter" idx="15"/>
          </p:nvPr>
        </p:nvSpPr>
        <p:spPr/>
        <p:txBody>
          <a:bodyPr/>
          <a:lstStyle/>
          <a:p>
            <a:r>
              <a:rPr lang="de-DE" dirty="0"/>
              <a:t>Gerätewesen</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1668902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6</a:t>
            </a:r>
          </a:p>
        </p:txBody>
      </p:sp>
      <p:sp>
        <p:nvSpPr>
          <p:cNvPr id="6" name="Textplatzhalter 5"/>
          <p:cNvSpPr>
            <a:spLocks noGrp="1"/>
          </p:cNvSpPr>
          <p:nvPr>
            <p:ph type="body" sz="quarter" idx="13"/>
          </p:nvPr>
        </p:nvSpPr>
        <p:spPr/>
        <p:txBody>
          <a:bodyPr>
            <a:normAutofit/>
          </a:bodyPr>
          <a:lstStyle/>
          <a:p>
            <a:endParaRPr lang="de-DE" dirty="0"/>
          </a:p>
        </p:txBody>
      </p:sp>
      <p:sp>
        <p:nvSpPr>
          <p:cNvPr id="7" name="Textplatzhalter 6"/>
          <p:cNvSpPr>
            <a:spLocks noGrp="1"/>
          </p:cNvSpPr>
          <p:nvPr>
            <p:ph type="body" idx="14"/>
          </p:nvPr>
        </p:nvSpPr>
        <p:spPr/>
        <p:txBody>
          <a:bodyPr>
            <a:normAutofit/>
          </a:bodyPr>
          <a:lstStyle/>
          <a:p>
            <a:r>
              <a:rPr lang="de-DE" sz="3600" dirty="0"/>
              <a:t>Abrechnung/Fakturierung</a:t>
            </a:r>
          </a:p>
        </p:txBody>
      </p:sp>
      <p:sp>
        <p:nvSpPr>
          <p:cNvPr id="2" name="Textfeld 1"/>
          <p:cNvSpPr txBox="1"/>
          <p:nvPr/>
        </p:nvSpPr>
        <p:spPr>
          <a:xfrm>
            <a:off x="2637126" y="3479430"/>
            <a:ext cx="1768433" cy="923330"/>
          </a:xfrm>
          <a:prstGeom prst="rect">
            <a:avLst/>
          </a:prstGeom>
          <a:noFill/>
        </p:spPr>
        <p:txBody>
          <a:bodyPr wrap="none" rtlCol="0">
            <a:spAutoFit/>
          </a:bodyPr>
          <a:lstStyle/>
          <a:p>
            <a:pPr marL="285750" indent="-285750">
              <a:buFont typeface="Arial" panose="020B0604020202020204" pitchFamily="34" charset="0"/>
              <a:buChar char="•"/>
            </a:pPr>
            <a:r>
              <a:rPr lang="de-DE" dirty="0"/>
              <a:t>Ablesung</a:t>
            </a:r>
          </a:p>
          <a:p>
            <a:pPr marL="285750" indent="-285750">
              <a:buFont typeface="Arial" panose="020B0604020202020204" pitchFamily="34" charset="0"/>
              <a:buChar char="•"/>
            </a:pPr>
            <a:r>
              <a:rPr lang="de-DE" dirty="0"/>
              <a:t>Abrechnung</a:t>
            </a:r>
          </a:p>
          <a:p>
            <a:pPr marL="285750" indent="-285750">
              <a:buFont typeface="Arial" panose="020B0604020202020204" pitchFamily="34" charset="0"/>
              <a:buChar char="•"/>
            </a:pPr>
            <a:r>
              <a:rPr lang="de-DE" dirty="0"/>
              <a:t>Fakturierung</a:t>
            </a:r>
          </a:p>
        </p:txBody>
      </p:sp>
      <p:sp>
        <p:nvSpPr>
          <p:cNvPr id="4" name="Fußzeilenplatzhalter 3"/>
          <p:cNvSpPr>
            <a:spLocks noGrp="1"/>
          </p:cNvSpPr>
          <p:nvPr>
            <p:ph type="ftr" sz="quarter" idx="15"/>
          </p:nvPr>
        </p:nvSpPr>
        <p:spPr/>
        <p:txBody>
          <a:bodyPr/>
          <a:lstStyle/>
          <a:p>
            <a:r>
              <a:rPr lang="de-DE" spc="90"/>
              <a:t>Schulung Grundlagen IS-U</a:t>
            </a:r>
            <a:endParaRPr lang="de-DE" spc="90" dirty="0"/>
          </a:p>
        </p:txBody>
      </p:sp>
      <p:sp>
        <p:nvSpPr>
          <p:cNvPr id="8" name="Foliennummernplatzhalter 7"/>
          <p:cNvSpPr>
            <a:spLocks noGrp="1"/>
          </p:cNvSpPr>
          <p:nvPr>
            <p:ph type="sldNum" sz="quarter" idx="4"/>
          </p:nvPr>
        </p:nvSpPr>
        <p:spPr/>
        <p:txBody>
          <a:bodyPr/>
          <a:lstStyle/>
          <a:p>
            <a:fld id="{2D4D75A6-B17A-CF40-A833-CBECE2C2781C}" type="slidenum">
              <a:rPr lang="de-DE" smtClean="0"/>
              <a:pPr/>
              <a:t>64</a:t>
            </a:fld>
            <a:endParaRPr lang="de-DE" dirty="0"/>
          </a:p>
        </p:txBody>
      </p:sp>
    </p:spTree>
    <p:extLst>
      <p:ext uri="{BB962C8B-B14F-4D97-AF65-F5344CB8AC3E}">
        <p14:creationId xmlns:p14="http://schemas.microsoft.com/office/powerpoint/2010/main" val="417280572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7672295" cy="498791"/>
          </a:xfrm>
        </p:spPr>
        <p:txBody>
          <a:bodyPr/>
          <a:lstStyle/>
          <a:p>
            <a:r>
              <a:rPr lang="de-DE" b="1" dirty="0"/>
              <a:t>Abrechnung/Fakturierung</a:t>
            </a:r>
          </a:p>
        </p:txBody>
      </p:sp>
      <p:sp>
        <p:nvSpPr>
          <p:cNvPr id="4" name="Foliennummernplatzhalter 3"/>
          <p:cNvSpPr>
            <a:spLocks noGrp="1"/>
          </p:cNvSpPr>
          <p:nvPr>
            <p:ph type="sldNum" sz="quarter" idx="4"/>
          </p:nvPr>
        </p:nvSpPr>
        <p:spPr/>
        <p:txBody>
          <a:bodyPr/>
          <a:lstStyle/>
          <a:p>
            <a:fld id="{2D4D75A6-B17A-CF40-A833-CBECE2C2781C}" type="slidenum">
              <a:rPr lang="de-DE" smtClean="0"/>
              <a:pPr/>
              <a:t>65</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258"/>
          <a:stretch/>
        </p:blipFill>
        <p:spPr bwMode="auto">
          <a:xfrm>
            <a:off x="1259540" y="1378324"/>
            <a:ext cx="7025060" cy="318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728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7672295" cy="498791"/>
          </a:xfrm>
        </p:spPr>
        <p:txBody>
          <a:bodyPr/>
          <a:lstStyle/>
          <a:p>
            <a:r>
              <a:rPr lang="de-DE" b="1" dirty="0"/>
              <a:t>Terminsteuerung</a:t>
            </a:r>
          </a:p>
        </p:txBody>
      </p:sp>
      <p:sp>
        <p:nvSpPr>
          <p:cNvPr id="4" name="Foliennummernplatzhalter 3"/>
          <p:cNvSpPr>
            <a:spLocks noGrp="1"/>
          </p:cNvSpPr>
          <p:nvPr>
            <p:ph type="sldNum" sz="quarter" idx="4"/>
          </p:nvPr>
        </p:nvSpPr>
        <p:spPr/>
        <p:txBody>
          <a:bodyPr/>
          <a:lstStyle/>
          <a:p>
            <a:fld id="{2D4D75A6-B17A-CF40-A833-CBECE2C2781C}" type="slidenum">
              <a:rPr lang="de-DE" smtClean="0"/>
              <a:pPr/>
              <a:t>66</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7" name="Inhaltsplatzhalter 2"/>
          <p:cNvSpPr>
            <a:spLocks noGrp="1"/>
          </p:cNvSpPr>
          <p:nvPr>
            <p:ph sz="half" idx="1"/>
          </p:nvPr>
        </p:nvSpPr>
        <p:spPr>
          <a:xfrm>
            <a:off x="1426884" y="1613269"/>
            <a:ext cx="6626411" cy="3042608"/>
          </a:xfrm>
        </p:spPr>
        <p:txBody>
          <a:bodyPr>
            <a:normAutofit fontScale="62500" lnSpcReduction="20000"/>
          </a:bodyPr>
          <a:lstStyle/>
          <a:p>
            <a:r>
              <a:rPr lang="de-DE" dirty="0"/>
              <a:t>Mit der Komponente Terminsteuerung werden periodisch Termine für Ablesung, Abrechnung und Abschlagsteuerung generiert.</a:t>
            </a:r>
          </a:p>
          <a:p>
            <a:r>
              <a:rPr lang="de-DE" dirty="0"/>
              <a:t>Portionen fassen Ableseeinheiten zusammen, die gemeinsam zu einem bestimmten Termin abgerechnet werden sollen.</a:t>
            </a:r>
          </a:p>
          <a:p>
            <a:r>
              <a:rPr lang="de-DE" dirty="0"/>
              <a:t>Ableseeinheiten fassen Versorgungsanlagen zusammen, die zu einem bestimmten Termin abgelesen werden sollen.</a:t>
            </a:r>
          </a:p>
          <a:p>
            <a:r>
              <a:rPr lang="de-DE" dirty="0"/>
              <a:t>Grundlage für die Erzeugung der Termine sind die Terminstammsätze der Abrechnung (hinterlegt in der Portion) bzw. der Ablesung (hinterlegt in der Ableseeinheit</a:t>
            </a:r>
          </a:p>
          <a:p>
            <a:r>
              <a:rPr lang="de-DE" dirty="0"/>
              <a:t>Der Parametersatz enthält Informationen zum Zyklus der Abschläge und steuert die Terminierung der Abschlagsbasisdaten. Er kann für mehrere Portionen gelten.</a:t>
            </a:r>
          </a:p>
          <a:p>
            <a:endParaRPr lang="de-DE" dirty="0"/>
          </a:p>
        </p:txBody>
      </p:sp>
    </p:spTree>
    <p:extLst>
      <p:ext uri="{BB962C8B-B14F-4D97-AF65-F5344CB8AC3E}">
        <p14:creationId xmlns:p14="http://schemas.microsoft.com/office/powerpoint/2010/main" val="174911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687321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380473" y="1188566"/>
            <a:ext cx="6143937" cy="361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a:xfrm>
            <a:off x="381000" y="879533"/>
            <a:ext cx="7672295" cy="498791"/>
          </a:xfrm>
        </p:spPr>
        <p:txBody>
          <a:bodyPr/>
          <a:lstStyle/>
          <a:p>
            <a:r>
              <a:rPr lang="de-DE" b="1" dirty="0"/>
              <a:t>Abrechnungsprozess IS-U</a:t>
            </a:r>
          </a:p>
        </p:txBody>
      </p:sp>
      <p:sp>
        <p:nvSpPr>
          <p:cNvPr id="4" name="Foliennummernplatzhalter 3"/>
          <p:cNvSpPr>
            <a:spLocks noGrp="1"/>
          </p:cNvSpPr>
          <p:nvPr>
            <p:ph type="sldNum" sz="quarter" idx="4"/>
          </p:nvPr>
        </p:nvSpPr>
        <p:spPr/>
        <p:txBody>
          <a:bodyPr/>
          <a:lstStyle/>
          <a:p>
            <a:fld id="{2D4D75A6-B17A-CF40-A833-CBECE2C2781C}" type="slidenum">
              <a:rPr lang="de-DE" smtClean="0"/>
              <a:pPr/>
              <a:t>67</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1352842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4134528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Ablesung: Daten des Ableseauftrags</a:t>
            </a:r>
          </a:p>
        </p:txBody>
      </p:sp>
      <p:sp>
        <p:nvSpPr>
          <p:cNvPr id="4" name="Foliennummernplatzhalter 3"/>
          <p:cNvSpPr>
            <a:spLocks noGrp="1"/>
          </p:cNvSpPr>
          <p:nvPr>
            <p:ph type="sldNum" sz="quarter" idx="4"/>
          </p:nvPr>
        </p:nvSpPr>
        <p:spPr/>
        <p:txBody>
          <a:bodyPr/>
          <a:lstStyle/>
          <a:p>
            <a:fld id="{2D4D75A6-B17A-CF40-A833-CBECE2C2781C}" type="slidenum">
              <a:rPr lang="de-DE" smtClean="0"/>
              <a:pPr/>
              <a:t>68</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3" name="Inhaltsplatzhalter 2"/>
          <p:cNvSpPr>
            <a:spLocks noGrp="1"/>
          </p:cNvSpPr>
          <p:nvPr>
            <p:ph sz="half" idx="1"/>
          </p:nvPr>
        </p:nvSpPr>
        <p:spPr>
          <a:xfrm>
            <a:off x="1426885" y="1613269"/>
            <a:ext cx="3001096" cy="3042608"/>
          </a:xfrm>
        </p:spPr>
        <p:txBody>
          <a:bodyPr>
            <a:normAutofit fontScale="85000" lnSpcReduction="10000"/>
          </a:bodyPr>
          <a:lstStyle/>
          <a:p>
            <a:r>
              <a:rPr lang="de-DE" dirty="0"/>
              <a:t>Der Ableseauftrag ist die Grundlage für den Prozess der Ablesung und wird pro Zählwerk erstellt.</a:t>
            </a:r>
          </a:p>
          <a:p>
            <a:r>
              <a:rPr lang="de-DE" dirty="0"/>
              <a:t>Mit Ableseauftrag wir automatisch ein Abrechnungsauftrag erstellt</a:t>
            </a:r>
          </a:p>
          <a:p>
            <a:endParaRPr lang="de-DE" dirty="0"/>
          </a:p>
        </p:txBody>
      </p:sp>
      <p:sp>
        <p:nvSpPr>
          <p:cNvPr id="11" name="Ellipse 10">
            <a:extLst>
              <a:ext uri="{FF2B5EF4-FFF2-40B4-BE49-F238E27FC236}">
                <a16:creationId xmlns:a16="http://schemas.microsoft.com/office/drawing/2014/main" id="{A33F80B3-3B50-4390-9623-9D315BD4B0F6}"/>
              </a:ext>
            </a:extLst>
          </p:cNvPr>
          <p:cNvSpPr/>
          <p:nvPr/>
        </p:nvSpPr>
        <p:spPr>
          <a:xfrm>
            <a:off x="5920806" y="2019929"/>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2" name="object 6">
            <a:extLst>
              <a:ext uri="{FF2B5EF4-FFF2-40B4-BE49-F238E27FC236}">
                <a16:creationId xmlns:a16="http://schemas.microsoft.com/office/drawing/2014/main" id="{E03266E8-B101-473E-9895-DEEC40592EFD}"/>
              </a:ext>
            </a:extLst>
          </p:cNvPr>
          <p:cNvSpPr/>
          <p:nvPr/>
        </p:nvSpPr>
        <p:spPr>
          <a:xfrm rot="14400000">
            <a:off x="6112040" y="2811841"/>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6">
            <a:extLst>
              <a:ext uri="{FF2B5EF4-FFF2-40B4-BE49-F238E27FC236}">
                <a16:creationId xmlns:a16="http://schemas.microsoft.com/office/drawing/2014/main" id="{D55E24D0-03BB-44AD-A7CB-F5A7A8FF8E23}"/>
              </a:ext>
            </a:extLst>
          </p:cNvPr>
          <p:cNvSpPr/>
          <p:nvPr/>
        </p:nvSpPr>
        <p:spPr>
          <a:xfrm rot="7200000" flipH="1">
            <a:off x="7288523" y="2938280"/>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Kreis: nicht ausgefüllt 36">
            <a:extLst>
              <a:ext uri="{FF2B5EF4-FFF2-40B4-BE49-F238E27FC236}">
                <a16:creationId xmlns:a16="http://schemas.microsoft.com/office/drawing/2014/main" id="{BB469F4A-A811-4B42-9879-4BBB10AB2F2C}"/>
              </a:ext>
            </a:extLst>
          </p:cNvPr>
          <p:cNvSpPr/>
          <p:nvPr/>
        </p:nvSpPr>
        <p:spPr>
          <a:xfrm>
            <a:off x="6391822" y="2474350"/>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5" name="object 6">
            <a:extLst>
              <a:ext uri="{FF2B5EF4-FFF2-40B4-BE49-F238E27FC236}">
                <a16:creationId xmlns:a16="http://schemas.microsoft.com/office/drawing/2014/main" id="{29AC5154-F134-4430-8B7D-EE8DE7CCE2DD}"/>
              </a:ext>
            </a:extLst>
          </p:cNvPr>
          <p:cNvSpPr/>
          <p:nvPr/>
        </p:nvSpPr>
        <p:spPr>
          <a:xfrm>
            <a:off x="6788466" y="2019928"/>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38">
            <a:extLst>
              <a:ext uri="{FF2B5EF4-FFF2-40B4-BE49-F238E27FC236}">
                <a16:creationId xmlns:a16="http://schemas.microsoft.com/office/drawing/2014/main" id="{EA1975F9-1B23-409C-9417-BC9D8CCF1115}"/>
              </a:ext>
            </a:extLst>
          </p:cNvPr>
          <p:cNvSpPr/>
          <p:nvPr/>
        </p:nvSpPr>
        <p:spPr>
          <a:xfrm>
            <a:off x="6416612" y="2498267"/>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endParaRPr sz="900" dirty="0"/>
          </a:p>
        </p:txBody>
      </p:sp>
      <p:grpSp>
        <p:nvGrpSpPr>
          <p:cNvPr id="17" name="Group 41">
            <a:extLst>
              <a:ext uri="{FF2B5EF4-FFF2-40B4-BE49-F238E27FC236}">
                <a16:creationId xmlns:a16="http://schemas.microsoft.com/office/drawing/2014/main" id="{36019AE4-D213-494C-9237-C74D58298C2D}"/>
              </a:ext>
            </a:extLst>
          </p:cNvPr>
          <p:cNvGrpSpPr/>
          <p:nvPr/>
        </p:nvGrpSpPr>
        <p:grpSpPr>
          <a:xfrm>
            <a:off x="4827557" y="1993196"/>
            <a:ext cx="3979022" cy="1890789"/>
            <a:chOff x="2912651" y="1939848"/>
            <a:chExt cx="5778259" cy="2846036"/>
          </a:xfrm>
        </p:grpSpPr>
        <p:sp>
          <p:nvSpPr>
            <p:cNvPr id="18"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Content Placeholder 2">
              <a:extLst>
                <a:ext uri="{FF2B5EF4-FFF2-40B4-BE49-F238E27FC236}">
                  <a16:creationId xmlns:a16="http://schemas.microsoft.com/office/drawing/2014/main" id="{08E2FA3E-EC1C-48FD-AA8E-9E5C003DF522}"/>
                </a:ext>
              </a:extLst>
            </p:cNvPr>
            <p:cNvSpPr txBox="1">
              <a:spLocks/>
            </p:cNvSpPr>
            <p:nvPr/>
          </p:nvSpPr>
          <p:spPr>
            <a:xfrm>
              <a:off x="6363060" y="2193143"/>
              <a:ext cx="2327850" cy="145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Erfassungsspezifische Daten</a:t>
              </a:r>
            </a:p>
            <a:p>
              <a:r>
                <a:rPr lang="de-DE" sz="900" dirty="0"/>
                <a:t>Erfassungsnummer</a:t>
              </a:r>
            </a:p>
            <a:p>
              <a:r>
                <a:rPr lang="de-DE" sz="900" dirty="0" err="1"/>
                <a:t>Prüfzahl</a:t>
              </a:r>
              <a:endParaRPr lang="de-DE" sz="900" dirty="0"/>
            </a:p>
            <a:p>
              <a:r>
                <a:rPr lang="de-DE" sz="900" dirty="0"/>
                <a:t>Ablesegrund</a:t>
              </a:r>
            </a:p>
            <a:p>
              <a:r>
                <a:rPr lang="de-DE" sz="900" dirty="0"/>
                <a:t>Ableser</a:t>
              </a:r>
            </a:p>
            <a:p>
              <a:r>
                <a:rPr lang="de-DE" sz="900" dirty="0"/>
                <a:t>Ablesestatus</a:t>
              </a:r>
            </a:p>
            <a:p>
              <a:r>
                <a:rPr lang="de-DE" sz="900" dirty="0"/>
                <a:t>…</a:t>
              </a:r>
            </a:p>
          </p:txBody>
        </p:sp>
        <p:sp>
          <p:nvSpPr>
            <p:cNvPr id="20" name="Content Placeholder 2">
              <a:extLst>
                <a:ext uri="{FF2B5EF4-FFF2-40B4-BE49-F238E27FC236}">
                  <a16:creationId xmlns:a16="http://schemas.microsoft.com/office/drawing/2014/main" id="{FB86CA5D-DD36-428E-8A30-8A4105B22B77}"/>
                </a:ext>
              </a:extLst>
            </p:cNvPr>
            <p:cNvSpPr txBox="1">
              <a:spLocks/>
            </p:cNvSpPr>
            <p:nvPr/>
          </p:nvSpPr>
          <p:spPr>
            <a:xfrm>
              <a:off x="2912651" y="1939848"/>
              <a:ext cx="2225425" cy="6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a:t>Zeitabhängige Daten</a:t>
              </a:r>
            </a:p>
            <a:p>
              <a:pPr algn="r"/>
              <a:r>
                <a:rPr lang="de-DE" sz="900" dirty="0"/>
                <a:t>geplantes Ablesedatum</a:t>
              </a:r>
            </a:p>
            <a:p>
              <a:pPr algn="r"/>
              <a:r>
                <a:rPr lang="de-DE" sz="900" dirty="0"/>
                <a:t>geplantes Abrechnungsdatum</a:t>
              </a:r>
            </a:p>
          </p:txBody>
        </p:sp>
        <p:sp>
          <p:nvSpPr>
            <p:cNvPr id="21" name="Content Placeholder 2">
              <a:extLst>
                <a:ext uri="{FF2B5EF4-FFF2-40B4-BE49-F238E27FC236}">
                  <a16:creationId xmlns:a16="http://schemas.microsoft.com/office/drawing/2014/main" id="{BB0E97F8-F514-4402-9205-5454D8843636}"/>
                </a:ext>
              </a:extLst>
            </p:cNvPr>
            <p:cNvSpPr txBox="1">
              <a:spLocks/>
            </p:cNvSpPr>
            <p:nvPr/>
          </p:nvSpPr>
          <p:spPr>
            <a:xfrm>
              <a:off x="4484523" y="3952000"/>
              <a:ext cx="1815723" cy="8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de-DE" sz="900" b="1" dirty="0" err="1"/>
                <a:t>Zählerstandsdaten</a:t>
              </a:r>
              <a:endParaRPr lang="de-DE" sz="900" b="1" dirty="0"/>
            </a:p>
            <a:p>
              <a:pPr algn="r"/>
              <a:r>
                <a:rPr lang="de-DE" sz="900" dirty="0"/>
                <a:t>erwarteter Zählerstand</a:t>
              </a:r>
            </a:p>
            <a:p>
              <a:pPr algn="r"/>
              <a:r>
                <a:rPr lang="de-DE" sz="900" dirty="0"/>
                <a:t>erwarteter Verbrauch</a:t>
              </a:r>
            </a:p>
            <a:p>
              <a:pPr algn="r"/>
              <a:r>
                <a:rPr lang="de-DE" sz="900" dirty="0" err="1"/>
                <a:t>Zählerstandsobergrenze</a:t>
              </a:r>
              <a:endParaRPr lang="de-DE" sz="900" dirty="0"/>
            </a:p>
          </p:txBody>
        </p:sp>
      </p:grpSp>
    </p:spTree>
    <p:extLst>
      <p:ext uri="{BB962C8B-B14F-4D97-AF65-F5344CB8AC3E}">
        <p14:creationId xmlns:p14="http://schemas.microsoft.com/office/powerpoint/2010/main" val="14152214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679245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Abrechnung: Abrechnungsauftrag</a:t>
            </a:r>
          </a:p>
        </p:txBody>
      </p:sp>
      <p:sp>
        <p:nvSpPr>
          <p:cNvPr id="4" name="Foliennummernplatzhalter 3"/>
          <p:cNvSpPr>
            <a:spLocks noGrp="1"/>
          </p:cNvSpPr>
          <p:nvPr>
            <p:ph type="sldNum" sz="quarter" idx="4"/>
          </p:nvPr>
        </p:nvSpPr>
        <p:spPr/>
        <p:txBody>
          <a:bodyPr/>
          <a:lstStyle/>
          <a:p>
            <a:fld id="{2D4D75A6-B17A-CF40-A833-CBECE2C2781C}" type="slidenum">
              <a:rPr lang="de-DE" smtClean="0"/>
              <a:pPr/>
              <a:t>69</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3" name="Inhaltsplatzhalter 2"/>
          <p:cNvSpPr>
            <a:spLocks noGrp="1"/>
          </p:cNvSpPr>
          <p:nvPr>
            <p:ph sz="half" idx="1"/>
          </p:nvPr>
        </p:nvSpPr>
        <p:spPr>
          <a:xfrm>
            <a:off x="1426885" y="1613269"/>
            <a:ext cx="3001096" cy="3042608"/>
          </a:xfrm>
        </p:spPr>
        <p:txBody>
          <a:bodyPr>
            <a:normAutofit fontScale="85000" lnSpcReduction="20000"/>
          </a:bodyPr>
          <a:lstStyle/>
          <a:p>
            <a:r>
              <a:rPr lang="de-DE" dirty="0"/>
              <a:t>Der Abrechnungsauftrag ist die Voraussetzung für eine Abrechnung.</a:t>
            </a:r>
          </a:p>
          <a:p>
            <a:r>
              <a:rPr lang="de-DE" dirty="0"/>
              <a:t>wird zusätzlich zum Ableseauftrag erstellt, wenn eine Ablesung </a:t>
            </a:r>
            <a:r>
              <a:rPr lang="de-DE" dirty="0" err="1"/>
              <a:t>abrechn</a:t>
            </a:r>
            <a:r>
              <a:rPr lang="de-DE" dirty="0"/>
              <a:t>. relevant ist (z.B. Turnusablesung)</a:t>
            </a:r>
          </a:p>
          <a:p>
            <a:endParaRPr lang="de-DE" dirty="0"/>
          </a:p>
        </p:txBody>
      </p:sp>
      <p:sp>
        <p:nvSpPr>
          <p:cNvPr id="11" name="Ellipse 10">
            <a:extLst>
              <a:ext uri="{FF2B5EF4-FFF2-40B4-BE49-F238E27FC236}">
                <a16:creationId xmlns:a16="http://schemas.microsoft.com/office/drawing/2014/main" id="{A33F80B3-3B50-4390-9623-9D315BD4B0F6}"/>
              </a:ext>
            </a:extLst>
          </p:cNvPr>
          <p:cNvSpPr/>
          <p:nvPr/>
        </p:nvSpPr>
        <p:spPr>
          <a:xfrm>
            <a:off x="5920806" y="2019929"/>
            <a:ext cx="1735320" cy="1674184"/>
          </a:xfrm>
          <a:prstGeom prst="ellipse">
            <a:avLst/>
          </a:prstGeom>
          <a:solidFill>
            <a:srgbClr val="E2E2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dirty="0"/>
          </a:p>
        </p:txBody>
      </p:sp>
      <p:sp>
        <p:nvSpPr>
          <p:cNvPr id="12" name="object 6">
            <a:extLst>
              <a:ext uri="{FF2B5EF4-FFF2-40B4-BE49-F238E27FC236}">
                <a16:creationId xmlns:a16="http://schemas.microsoft.com/office/drawing/2014/main" id="{E03266E8-B101-473E-9895-DEEC40592EFD}"/>
              </a:ext>
            </a:extLst>
          </p:cNvPr>
          <p:cNvSpPr/>
          <p:nvPr/>
        </p:nvSpPr>
        <p:spPr>
          <a:xfrm rot="14400000">
            <a:off x="6112040" y="2811841"/>
            <a:ext cx="0" cy="867660"/>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6">
            <a:extLst>
              <a:ext uri="{FF2B5EF4-FFF2-40B4-BE49-F238E27FC236}">
                <a16:creationId xmlns:a16="http://schemas.microsoft.com/office/drawing/2014/main" id="{D55E24D0-03BB-44AD-A7CB-F5A7A8FF8E23}"/>
              </a:ext>
            </a:extLst>
          </p:cNvPr>
          <p:cNvSpPr/>
          <p:nvPr/>
        </p:nvSpPr>
        <p:spPr>
          <a:xfrm rot="7200000" flipH="1">
            <a:off x="7288523" y="2938280"/>
            <a:ext cx="69445" cy="482179"/>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Kreis: nicht ausgefüllt 36">
            <a:extLst>
              <a:ext uri="{FF2B5EF4-FFF2-40B4-BE49-F238E27FC236}">
                <a16:creationId xmlns:a16="http://schemas.microsoft.com/office/drawing/2014/main" id="{BB469F4A-A811-4B42-9879-4BBB10AB2F2C}"/>
              </a:ext>
            </a:extLst>
          </p:cNvPr>
          <p:cNvSpPr/>
          <p:nvPr/>
        </p:nvSpPr>
        <p:spPr>
          <a:xfrm>
            <a:off x="6391822" y="2474350"/>
            <a:ext cx="793289" cy="765341"/>
          </a:xfrm>
          <a:prstGeom prst="donut">
            <a:avLst>
              <a:gd name="adj" fmla="val 42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de-DE" sz="1600">
              <a:solidFill>
                <a:schemeClr val="tx1"/>
              </a:solidFill>
            </a:endParaRPr>
          </a:p>
        </p:txBody>
      </p:sp>
      <p:sp>
        <p:nvSpPr>
          <p:cNvPr id="15" name="object 6">
            <a:extLst>
              <a:ext uri="{FF2B5EF4-FFF2-40B4-BE49-F238E27FC236}">
                <a16:creationId xmlns:a16="http://schemas.microsoft.com/office/drawing/2014/main" id="{29AC5154-F134-4430-8B7D-EE8DE7CCE2DD}"/>
              </a:ext>
            </a:extLst>
          </p:cNvPr>
          <p:cNvSpPr/>
          <p:nvPr/>
        </p:nvSpPr>
        <p:spPr>
          <a:xfrm>
            <a:off x="6788466" y="2019928"/>
            <a:ext cx="0" cy="837092"/>
          </a:xfrm>
          <a:custGeom>
            <a:avLst/>
            <a:gdLst/>
            <a:ahLst/>
            <a:cxnLst/>
            <a:rect l="l" t="t" r="r" b="b"/>
            <a:pathLst>
              <a:path h="3860800">
                <a:moveTo>
                  <a:pt x="0" y="0"/>
                </a:moveTo>
                <a:lnTo>
                  <a:pt x="0" y="3860800"/>
                </a:lnTo>
              </a:path>
            </a:pathLst>
          </a:custGeom>
          <a:ln w="571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38">
            <a:extLst>
              <a:ext uri="{FF2B5EF4-FFF2-40B4-BE49-F238E27FC236}">
                <a16:creationId xmlns:a16="http://schemas.microsoft.com/office/drawing/2014/main" id="{EA1975F9-1B23-409C-9417-BC9D8CCF1115}"/>
              </a:ext>
            </a:extLst>
          </p:cNvPr>
          <p:cNvSpPr/>
          <p:nvPr/>
        </p:nvSpPr>
        <p:spPr>
          <a:xfrm>
            <a:off x="6416612" y="2498267"/>
            <a:ext cx="743709" cy="717507"/>
          </a:xfrm>
          <a:custGeom>
            <a:avLst/>
            <a:gdLst/>
            <a:ahLst/>
            <a:cxnLst/>
            <a:rect l="l" t="t" r="r" b="b"/>
            <a:pathLst>
              <a:path w="730250" h="722629">
                <a:moveTo>
                  <a:pt x="364998" y="0"/>
                </a:moveTo>
                <a:lnTo>
                  <a:pt x="315477" y="3296"/>
                </a:lnTo>
                <a:lnTo>
                  <a:pt x="267978" y="12899"/>
                </a:lnTo>
                <a:lnTo>
                  <a:pt x="222938" y="28378"/>
                </a:lnTo>
                <a:lnTo>
                  <a:pt x="180791" y="49304"/>
                </a:lnTo>
                <a:lnTo>
                  <a:pt x="141972" y="75246"/>
                </a:lnTo>
                <a:lnTo>
                  <a:pt x="106918" y="105775"/>
                </a:lnTo>
                <a:lnTo>
                  <a:pt x="76062" y="140460"/>
                </a:lnTo>
                <a:lnTo>
                  <a:pt x="49840" y="178872"/>
                </a:lnTo>
                <a:lnTo>
                  <a:pt x="28688" y="220581"/>
                </a:lnTo>
                <a:lnTo>
                  <a:pt x="13040" y="265156"/>
                </a:lnTo>
                <a:lnTo>
                  <a:pt x="3332" y="312168"/>
                </a:lnTo>
                <a:lnTo>
                  <a:pt x="0" y="361188"/>
                </a:lnTo>
                <a:lnTo>
                  <a:pt x="3332" y="410207"/>
                </a:lnTo>
                <a:lnTo>
                  <a:pt x="13040" y="457219"/>
                </a:lnTo>
                <a:lnTo>
                  <a:pt x="28688" y="501794"/>
                </a:lnTo>
                <a:lnTo>
                  <a:pt x="49840" y="543503"/>
                </a:lnTo>
                <a:lnTo>
                  <a:pt x="76062" y="581915"/>
                </a:lnTo>
                <a:lnTo>
                  <a:pt x="106918" y="616600"/>
                </a:lnTo>
                <a:lnTo>
                  <a:pt x="141972" y="647129"/>
                </a:lnTo>
                <a:lnTo>
                  <a:pt x="180791" y="673071"/>
                </a:lnTo>
                <a:lnTo>
                  <a:pt x="222938" y="693997"/>
                </a:lnTo>
                <a:lnTo>
                  <a:pt x="267978" y="709476"/>
                </a:lnTo>
                <a:lnTo>
                  <a:pt x="315477" y="719079"/>
                </a:lnTo>
                <a:lnTo>
                  <a:pt x="364998" y="722376"/>
                </a:lnTo>
                <a:lnTo>
                  <a:pt x="414518" y="719079"/>
                </a:lnTo>
                <a:lnTo>
                  <a:pt x="462017" y="709476"/>
                </a:lnTo>
                <a:lnTo>
                  <a:pt x="507057" y="693997"/>
                </a:lnTo>
                <a:lnTo>
                  <a:pt x="549204" y="673071"/>
                </a:lnTo>
                <a:lnTo>
                  <a:pt x="588023" y="647129"/>
                </a:lnTo>
                <a:lnTo>
                  <a:pt x="623077" y="616600"/>
                </a:lnTo>
                <a:lnTo>
                  <a:pt x="653933" y="581915"/>
                </a:lnTo>
                <a:lnTo>
                  <a:pt x="680155" y="543503"/>
                </a:lnTo>
                <a:lnTo>
                  <a:pt x="701307" y="501794"/>
                </a:lnTo>
                <a:lnTo>
                  <a:pt x="716955" y="457219"/>
                </a:lnTo>
                <a:lnTo>
                  <a:pt x="726663" y="410207"/>
                </a:lnTo>
                <a:lnTo>
                  <a:pt x="729995" y="361188"/>
                </a:lnTo>
                <a:lnTo>
                  <a:pt x="726663" y="312168"/>
                </a:lnTo>
                <a:lnTo>
                  <a:pt x="716955" y="265156"/>
                </a:lnTo>
                <a:lnTo>
                  <a:pt x="701307" y="220581"/>
                </a:lnTo>
                <a:lnTo>
                  <a:pt x="680155" y="178872"/>
                </a:lnTo>
                <a:lnTo>
                  <a:pt x="653933" y="140460"/>
                </a:lnTo>
                <a:lnTo>
                  <a:pt x="623077" y="105775"/>
                </a:lnTo>
                <a:lnTo>
                  <a:pt x="588023" y="75246"/>
                </a:lnTo>
                <a:lnTo>
                  <a:pt x="549204" y="49304"/>
                </a:lnTo>
                <a:lnTo>
                  <a:pt x="507057" y="28378"/>
                </a:lnTo>
                <a:lnTo>
                  <a:pt x="462017" y="12899"/>
                </a:lnTo>
                <a:lnTo>
                  <a:pt x="414518" y="3296"/>
                </a:lnTo>
                <a:lnTo>
                  <a:pt x="364998" y="0"/>
                </a:lnTo>
                <a:close/>
              </a:path>
            </a:pathLst>
          </a:custGeom>
          <a:solidFill>
            <a:srgbClr val="F1CA00"/>
          </a:solidFill>
        </p:spPr>
        <p:txBody>
          <a:bodyPr wrap="square" lIns="0" tIns="0" rIns="0" bIns="0" rtlCol="0"/>
          <a:lstStyle/>
          <a:p>
            <a:pPr algn="ctr"/>
            <a:endParaRPr lang="de-DE" sz="500" dirty="0"/>
          </a:p>
          <a:p>
            <a:pPr algn="ctr"/>
            <a:endParaRPr lang="de-DE" sz="900" dirty="0"/>
          </a:p>
          <a:p>
            <a:pPr algn="ctr"/>
            <a:endParaRPr lang="de-DE" sz="400" dirty="0"/>
          </a:p>
          <a:p>
            <a:pPr algn="ctr"/>
            <a:endParaRPr sz="900" dirty="0"/>
          </a:p>
        </p:txBody>
      </p:sp>
      <p:grpSp>
        <p:nvGrpSpPr>
          <p:cNvPr id="17" name="Group 41">
            <a:extLst>
              <a:ext uri="{FF2B5EF4-FFF2-40B4-BE49-F238E27FC236}">
                <a16:creationId xmlns:a16="http://schemas.microsoft.com/office/drawing/2014/main" id="{36019AE4-D213-494C-9237-C74D58298C2D}"/>
              </a:ext>
            </a:extLst>
          </p:cNvPr>
          <p:cNvGrpSpPr/>
          <p:nvPr/>
        </p:nvGrpSpPr>
        <p:grpSpPr>
          <a:xfrm>
            <a:off x="6596115" y="2161474"/>
            <a:ext cx="2139933" cy="881120"/>
            <a:chOff x="5480916" y="2193143"/>
            <a:chExt cx="3107570" cy="1326272"/>
          </a:xfrm>
        </p:grpSpPr>
        <p:sp>
          <p:nvSpPr>
            <p:cNvPr id="18" name="Shape 2715">
              <a:extLst>
                <a:ext uri="{FF2B5EF4-FFF2-40B4-BE49-F238E27FC236}">
                  <a16:creationId xmlns:a16="http://schemas.microsoft.com/office/drawing/2014/main" id="{371DDD28-FF04-4D0C-B6A3-3EF54E260C9B}"/>
                </a:ext>
              </a:extLst>
            </p:cNvPr>
            <p:cNvSpPr/>
            <p:nvPr/>
          </p:nvSpPr>
          <p:spPr>
            <a:xfrm>
              <a:off x="5480916" y="2960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Content Placeholder 2">
              <a:extLst>
                <a:ext uri="{FF2B5EF4-FFF2-40B4-BE49-F238E27FC236}">
                  <a16:creationId xmlns:a16="http://schemas.microsoft.com/office/drawing/2014/main" id="{08E2FA3E-EC1C-48FD-AA8E-9E5C003DF522}"/>
                </a:ext>
              </a:extLst>
            </p:cNvPr>
            <p:cNvSpPr txBox="1">
              <a:spLocks/>
            </p:cNvSpPr>
            <p:nvPr/>
          </p:nvSpPr>
          <p:spPr>
            <a:xfrm>
              <a:off x="6363060" y="2193143"/>
              <a:ext cx="2225426" cy="10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de-DE"/>
              </a:defPPr>
              <a:lvl1pPr lvl="0" defTabSz="914400" fontAlgn="base">
                <a:spcBef>
                  <a:spcPct val="0"/>
                </a:spcBef>
                <a:spcAft>
                  <a:spcPct val="0"/>
                </a:spcAft>
                <a:defRPr sz="1800">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900" b="1" dirty="0"/>
                <a:t>Daten für Abrechnung</a:t>
              </a:r>
            </a:p>
            <a:p>
              <a:r>
                <a:rPr lang="de-DE" sz="900" dirty="0"/>
                <a:t>geplantes Abrechnungsdatum</a:t>
              </a:r>
            </a:p>
            <a:p>
              <a:r>
                <a:rPr lang="de-DE" sz="900" dirty="0"/>
                <a:t>Portion</a:t>
              </a:r>
            </a:p>
            <a:p>
              <a:r>
                <a:rPr lang="de-DE" sz="900" dirty="0"/>
                <a:t>Anlage</a:t>
              </a:r>
            </a:p>
            <a:p>
              <a:r>
                <a:rPr lang="de-DE" sz="900" dirty="0"/>
                <a:t>…</a:t>
              </a:r>
            </a:p>
          </p:txBody>
        </p:sp>
      </p:grpSp>
    </p:spTree>
    <p:extLst>
      <p:ext uri="{BB962C8B-B14F-4D97-AF65-F5344CB8AC3E}">
        <p14:creationId xmlns:p14="http://schemas.microsoft.com/office/powerpoint/2010/main" val="261267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81000" y="879533"/>
            <a:ext cx="6671929" cy="498791"/>
          </a:xfrm>
        </p:spPr>
        <p:txBody>
          <a:bodyPr/>
          <a:lstStyle/>
          <a:p>
            <a:r>
              <a:rPr lang="nl-NL" b="1" dirty="0"/>
              <a:t>SAP IS-U/CCS</a:t>
            </a:r>
            <a:endParaRPr lang="de-DE" b="1" dirty="0"/>
          </a:p>
        </p:txBody>
      </p:sp>
      <p:sp>
        <p:nvSpPr>
          <p:cNvPr id="3" name="Inhaltsplatzhalter 2"/>
          <p:cNvSpPr>
            <a:spLocks noGrp="1"/>
          </p:cNvSpPr>
          <p:nvPr>
            <p:ph sz="half" idx="1"/>
          </p:nvPr>
        </p:nvSpPr>
        <p:spPr>
          <a:xfrm>
            <a:off x="4572001" y="1613269"/>
            <a:ext cx="3744519" cy="3042608"/>
          </a:xfrm>
        </p:spPr>
        <p:txBody>
          <a:bodyPr>
            <a:normAutofit fontScale="92500" lnSpcReduction="10000"/>
          </a:bodyPr>
          <a:lstStyle/>
          <a:p>
            <a:r>
              <a:rPr lang="de-DE" sz="1400" dirty="0"/>
              <a:t>“</a:t>
            </a:r>
            <a:r>
              <a:rPr lang="de-DE" sz="1400" b="1" dirty="0" err="1"/>
              <a:t>I</a:t>
            </a:r>
            <a:r>
              <a:rPr lang="de-DE" sz="1400" dirty="0" err="1"/>
              <a:t>ndustry</a:t>
            </a:r>
            <a:r>
              <a:rPr lang="de-DE" sz="1400" dirty="0"/>
              <a:t> </a:t>
            </a:r>
            <a:r>
              <a:rPr lang="de-DE" sz="1400" b="1" dirty="0"/>
              <a:t>S</a:t>
            </a:r>
            <a:r>
              <a:rPr lang="de-DE" sz="1400" dirty="0"/>
              <a:t>olution </a:t>
            </a:r>
            <a:r>
              <a:rPr lang="de-DE" sz="1400" b="1" dirty="0"/>
              <a:t>U</a:t>
            </a:r>
            <a:r>
              <a:rPr lang="de-DE" sz="1400" dirty="0"/>
              <a:t>tilities - </a:t>
            </a:r>
            <a:r>
              <a:rPr lang="de-DE" sz="1400" b="1" dirty="0"/>
              <a:t>C</a:t>
            </a:r>
            <a:r>
              <a:rPr lang="de-DE" sz="1400" dirty="0"/>
              <a:t>ustomer </a:t>
            </a:r>
            <a:r>
              <a:rPr lang="de-DE" sz="1400" b="1" dirty="0"/>
              <a:t>C</a:t>
            </a:r>
            <a:r>
              <a:rPr lang="de-DE" sz="1400" dirty="0"/>
              <a:t>are &amp; </a:t>
            </a:r>
            <a:r>
              <a:rPr lang="de-DE" sz="1400" b="1" dirty="0"/>
              <a:t>S</a:t>
            </a:r>
            <a:r>
              <a:rPr lang="de-DE" sz="1400" dirty="0"/>
              <a:t>ervice”</a:t>
            </a:r>
          </a:p>
          <a:p>
            <a:r>
              <a:rPr lang="de-DE" sz="1400" dirty="0"/>
              <a:t>ist ein geschäftsprozessorientiertes Vertriebs- und Informationssystem für alle Versorgungsarten und Serviceleistungen eines Versorgungs-, Entsorgungs- und Dienstleistungsunternehmens.</a:t>
            </a:r>
          </a:p>
          <a:p>
            <a:r>
              <a:rPr lang="de-DE" sz="1400" dirty="0"/>
              <a:t>Kernanwendung des IS-U/CCS ist ein Verbrauchsabrechnungssystem, das gemessene und pauschalierte Verbräuche und Leistungen bewertet. </a:t>
            </a:r>
          </a:p>
          <a:p>
            <a:r>
              <a:rPr lang="de-DE" sz="1400" dirty="0"/>
              <a:t>Die Abrechnung und Fakturierung von Zusatzleistungen erfolgt über die Standardkomponente Vertrieb (SD).</a:t>
            </a:r>
            <a:endParaRPr lang="en-US" sz="1400"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7</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822" y="1323023"/>
            <a:ext cx="4025158" cy="34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63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8207341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Abrechnungsprozess IS-U</a:t>
            </a:r>
          </a:p>
        </p:txBody>
      </p:sp>
      <p:sp>
        <p:nvSpPr>
          <p:cNvPr id="4" name="Foliennummernplatzhalter 3"/>
          <p:cNvSpPr>
            <a:spLocks noGrp="1"/>
          </p:cNvSpPr>
          <p:nvPr>
            <p:ph type="sldNum" sz="quarter" idx="4"/>
          </p:nvPr>
        </p:nvSpPr>
        <p:spPr/>
        <p:txBody>
          <a:bodyPr/>
          <a:lstStyle/>
          <a:p>
            <a:fld id="{2D4D75A6-B17A-CF40-A833-CBECE2C2781C}" type="slidenum">
              <a:rPr lang="de-DE" smtClean="0"/>
              <a:pPr/>
              <a:t>70</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570" y="1419590"/>
            <a:ext cx="5904820" cy="318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330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129027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Status von Abrechnungsaufträgen</a:t>
            </a:r>
          </a:p>
        </p:txBody>
      </p:sp>
      <p:sp>
        <p:nvSpPr>
          <p:cNvPr id="4" name="Foliennummernplatzhalter 3"/>
          <p:cNvSpPr>
            <a:spLocks noGrp="1"/>
          </p:cNvSpPr>
          <p:nvPr>
            <p:ph type="sldNum" sz="quarter" idx="4"/>
          </p:nvPr>
        </p:nvSpPr>
        <p:spPr/>
        <p:txBody>
          <a:bodyPr/>
          <a:lstStyle/>
          <a:p>
            <a:fld id="{2D4D75A6-B17A-CF40-A833-CBECE2C2781C}" type="slidenum">
              <a:rPr lang="de-DE" smtClean="0"/>
              <a:pPr/>
              <a:t>71</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187624" y="1412776"/>
            <a:ext cx="6690360" cy="3352800"/>
          </a:xfrm>
          <a:prstGeom prst="rect">
            <a:avLst/>
          </a:prstGeom>
          <a:noFill/>
        </p:spPr>
      </p:pic>
    </p:spTree>
    <p:extLst>
      <p:ext uri="{BB962C8B-B14F-4D97-AF65-F5344CB8AC3E}">
        <p14:creationId xmlns:p14="http://schemas.microsoft.com/office/powerpoint/2010/main" val="1429557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579003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Abrechnungssimulation: Arten der Simulation</a:t>
            </a:r>
          </a:p>
        </p:txBody>
      </p:sp>
      <p:sp>
        <p:nvSpPr>
          <p:cNvPr id="4" name="Foliennummernplatzhalter 3"/>
          <p:cNvSpPr>
            <a:spLocks noGrp="1"/>
          </p:cNvSpPr>
          <p:nvPr>
            <p:ph type="sldNum" sz="quarter" idx="4"/>
          </p:nvPr>
        </p:nvSpPr>
        <p:spPr/>
        <p:txBody>
          <a:bodyPr/>
          <a:lstStyle/>
          <a:p>
            <a:fld id="{2D4D75A6-B17A-CF40-A833-CBECE2C2781C}" type="slidenum">
              <a:rPr lang="de-DE" smtClean="0"/>
              <a:pPr/>
              <a:t>72</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t="17232"/>
          <a:stretch/>
        </p:blipFill>
        <p:spPr bwMode="auto">
          <a:xfrm>
            <a:off x="1547580" y="1347580"/>
            <a:ext cx="5722620" cy="341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28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05391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Abrechnung: Abrechnungsbeleg</a:t>
            </a:r>
          </a:p>
        </p:txBody>
      </p:sp>
      <p:sp>
        <p:nvSpPr>
          <p:cNvPr id="4" name="Foliennummernplatzhalter 3"/>
          <p:cNvSpPr>
            <a:spLocks noGrp="1"/>
          </p:cNvSpPr>
          <p:nvPr>
            <p:ph type="sldNum" sz="quarter" idx="4"/>
          </p:nvPr>
        </p:nvSpPr>
        <p:spPr/>
        <p:txBody>
          <a:bodyPr/>
          <a:lstStyle/>
          <a:p>
            <a:fld id="{2D4D75A6-B17A-CF40-A833-CBECE2C2781C}" type="slidenum">
              <a:rPr lang="de-DE" smtClean="0"/>
              <a:pPr/>
              <a:t>73</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
        <p:nvSpPr>
          <p:cNvPr id="3" name="Inhaltsplatzhalter 2"/>
          <p:cNvSpPr>
            <a:spLocks noGrp="1"/>
          </p:cNvSpPr>
          <p:nvPr>
            <p:ph sz="half" idx="1"/>
          </p:nvPr>
        </p:nvSpPr>
        <p:spPr>
          <a:xfrm>
            <a:off x="1426885" y="1613269"/>
            <a:ext cx="3001096" cy="3042608"/>
          </a:xfrm>
        </p:spPr>
        <p:txBody>
          <a:bodyPr>
            <a:normAutofit fontScale="55000" lnSpcReduction="20000"/>
          </a:bodyPr>
          <a:lstStyle/>
          <a:p>
            <a:r>
              <a:rPr lang="de-DE" dirty="0"/>
              <a:t>Im System wird zwischen buchungsrelevanten Belegzeilen und Informationszeilen unterschieden. </a:t>
            </a:r>
          </a:p>
          <a:p>
            <a:r>
              <a:rPr lang="de-DE" dirty="0"/>
              <a:t>Buchungsrelevante Belegzeilen enthalten Informationen für die Buchung, z.B. den Nettobetrag. </a:t>
            </a:r>
          </a:p>
          <a:p>
            <a:r>
              <a:rPr lang="de-DE" dirty="0"/>
              <a:t>In den Informationszeilen sind zusätzliche Informationen enthalten, die für den Verbrauchsteil der Rechnung benötigt werden, z.B. Gerätenummer, Zählerstand.</a:t>
            </a:r>
          </a:p>
        </p:txBody>
      </p:sp>
      <p:pic>
        <p:nvPicPr>
          <p:cNvPr id="2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8760"/>
          <a:stretch/>
        </p:blipFill>
        <p:spPr bwMode="auto">
          <a:xfrm>
            <a:off x="4572001" y="1707630"/>
            <a:ext cx="4154056" cy="245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738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592861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3"/>
          </p:nvPr>
        </p:nvSpPr>
        <p:spPr>
          <a:xfrm>
            <a:off x="381000" y="879533"/>
            <a:ext cx="7672295" cy="498791"/>
          </a:xfrm>
        </p:spPr>
        <p:txBody>
          <a:bodyPr/>
          <a:lstStyle/>
          <a:p>
            <a:r>
              <a:rPr lang="de-DE" b="1" dirty="0"/>
              <a:t>Abrechnung: Aussteuerung</a:t>
            </a:r>
          </a:p>
        </p:txBody>
      </p:sp>
      <p:sp>
        <p:nvSpPr>
          <p:cNvPr id="4" name="Foliennummernplatzhalter 3"/>
          <p:cNvSpPr>
            <a:spLocks noGrp="1"/>
          </p:cNvSpPr>
          <p:nvPr>
            <p:ph type="sldNum" sz="quarter" idx="4"/>
          </p:nvPr>
        </p:nvSpPr>
        <p:spPr/>
        <p:txBody>
          <a:bodyPr/>
          <a:lstStyle/>
          <a:p>
            <a:fld id="{2D4D75A6-B17A-CF40-A833-CBECE2C2781C}" type="slidenum">
              <a:rPr lang="de-DE" smtClean="0"/>
              <a:pPr/>
              <a:t>74</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10" name="Picture 2"/>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t="18555"/>
          <a:stretch/>
        </p:blipFill>
        <p:spPr bwMode="auto">
          <a:xfrm>
            <a:off x="1703705" y="1523305"/>
            <a:ext cx="5806440" cy="330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704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42541686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10455" y="1131550"/>
            <a:ext cx="6403935" cy="368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a:xfrm>
            <a:off x="381000" y="879533"/>
            <a:ext cx="7672295" cy="498791"/>
          </a:xfrm>
        </p:spPr>
        <p:txBody>
          <a:bodyPr/>
          <a:lstStyle/>
          <a:p>
            <a:r>
              <a:rPr lang="de-DE" b="1" dirty="0"/>
              <a:t>Abrechnungsprozess IS-U</a:t>
            </a:r>
          </a:p>
        </p:txBody>
      </p:sp>
      <p:sp>
        <p:nvSpPr>
          <p:cNvPr id="4" name="Foliennummernplatzhalter 3"/>
          <p:cNvSpPr>
            <a:spLocks noGrp="1"/>
          </p:cNvSpPr>
          <p:nvPr>
            <p:ph type="sldNum" sz="quarter" idx="4"/>
          </p:nvPr>
        </p:nvSpPr>
        <p:spPr/>
        <p:txBody>
          <a:bodyPr/>
          <a:lstStyle/>
          <a:p>
            <a:fld id="{2D4D75A6-B17A-CF40-A833-CBECE2C2781C}" type="slidenum">
              <a:rPr lang="de-DE" smtClean="0"/>
              <a:pPr/>
              <a:t>75</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1012828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7832577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2"/>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t="12150"/>
          <a:stretch/>
        </p:blipFill>
        <p:spPr bwMode="auto">
          <a:xfrm>
            <a:off x="1348741" y="1275570"/>
            <a:ext cx="6446520" cy="353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a:xfrm>
            <a:off x="381000" y="879533"/>
            <a:ext cx="7672295" cy="498791"/>
          </a:xfrm>
        </p:spPr>
        <p:txBody>
          <a:bodyPr/>
          <a:lstStyle/>
          <a:p>
            <a:r>
              <a:rPr lang="de-DE" b="1" dirty="0"/>
              <a:t>Aufgaben Abrechnung / Fakturierung</a:t>
            </a:r>
          </a:p>
        </p:txBody>
      </p:sp>
      <p:sp>
        <p:nvSpPr>
          <p:cNvPr id="4" name="Foliennummernplatzhalter 3"/>
          <p:cNvSpPr>
            <a:spLocks noGrp="1"/>
          </p:cNvSpPr>
          <p:nvPr>
            <p:ph type="sldNum" sz="quarter" idx="4"/>
          </p:nvPr>
        </p:nvSpPr>
        <p:spPr/>
        <p:txBody>
          <a:bodyPr/>
          <a:lstStyle/>
          <a:p>
            <a:fld id="{2D4D75A6-B17A-CF40-A833-CBECE2C2781C}" type="slidenum">
              <a:rPr lang="de-DE" smtClean="0"/>
              <a:pPr/>
              <a:t>76</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100178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361065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5953"/>
          <a:stretch/>
        </p:blipFill>
        <p:spPr bwMode="auto">
          <a:xfrm>
            <a:off x="1245023" y="1203560"/>
            <a:ext cx="6653955" cy="349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a:xfrm>
            <a:off x="381000" y="879533"/>
            <a:ext cx="7672295" cy="498791"/>
          </a:xfrm>
        </p:spPr>
        <p:txBody>
          <a:bodyPr/>
          <a:lstStyle/>
          <a:p>
            <a:r>
              <a:rPr lang="de-DE" b="1" dirty="0"/>
              <a:t>Abrechnungsprozess IS-U</a:t>
            </a:r>
          </a:p>
        </p:txBody>
      </p:sp>
      <p:sp>
        <p:nvSpPr>
          <p:cNvPr id="4" name="Foliennummernplatzhalter 3"/>
          <p:cNvSpPr>
            <a:spLocks noGrp="1"/>
          </p:cNvSpPr>
          <p:nvPr>
            <p:ph type="sldNum" sz="quarter" idx="4"/>
          </p:nvPr>
        </p:nvSpPr>
        <p:spPr/>
        <p:txBody>
          <a:bodyPr/>
          <a:lstStyle/>
          <a:p>
            <a:fld id="{2D4D75A6-B17A-CF40-A833-CBECE2C2781C}" type="slidenum">
              <a:rPr lang="de-DE" smtClean="0"/>
              <a:pPr/>
              <a:t>77</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516407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036467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3"/>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b="19852"/>
          <a:stretch/>
        </p:blipFill>
        <p:spPr bwMode="auto">
          <a:xfrm>
            <a:off x="1280493" y="1188700"/>
            <a:ext cx="6688245" cy="324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platzhalter 1"/>
          <p:cNvSpPr>
            <a:spLocks noGrp="1"/>
          </p:cNvSpPr>
          <p:nvPr>
            <p:ph type="body" sz="quarter" idx="13"/>
          </p:nvPr>
        </p:nvSpPr>
        <p:spPr>
          <a:xfrm>
            <a:off x="381000" y="879533"/>
            <a:ext cx="7672295" cy="498791"/>
          </a:xfrm>
        </p:spPr>
        <p:txBody>
          <a:bodyPr/>
          <a:lstStyle/>
          <a:p>
            <a:r>
              <a:rPr lang="de-DE" b="1" dirty="0"/>
              <a:t>Abrechnungsprozess IS-U</a:t>
            </a:r>
          </a:p>
        </p:txBody>
      </p:sp>
      <p:sp>
        <p:nvSpPr>
          <p:cNvPr id="4" name="Foliennummernplatzhalter 3"/>
          <p:cNvSpPr>
            <a:spLocks noGrp="1"/>
          </p:cNvSpPr>
          <p:nvPr>
            <p:ph type="sldNum" sz="quarter" idx="4"/>
          </p:nvPr>
        </p:nvSpPr>
        <p:spPr/>
        <p:txBody>
          <a:bodyPr/>
          <a:lstStyle/>
          <a:p>
            <a:fld id="{2D4D75A6-B17A-CF40-A833-CBECE2C2781C}" type="slidenum">
              <a:rPr lang="de-DE" smtClean="0"/>
              <a:pPr/>
              <a:t>78</a:t>
            </a:fld>
            <a:endParaRPr lang="de-DE" dirty="0"/>
          </a:p>
        </p:txBody>
      </p:sp>
      <p:sp>
        <p:nvSpPr>
          <p:cNvPr id="5" name="Textplatzhalter 4"/>
          <p:cNvSpPr>
            <a:spLocks noGrp="1"/>
          </p:cNvSpPr>
          <p:nvPr>
            <p:ph type="body" sz="quarter" idx="15"/>
          </p:nvPr>
        </p:nvSpPr>
        <p:spPr/>
        <p:txBody>
          <a:bodyPr/>
          <a:lstStyle/>
          <a:p>
            <a:r>
              <a:rPr lang="de-DE" dirty="0"/>
              <a:t>Abrechnung/Fakturierung</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spTree>
    <p:extLst>
      <p:ext uri="{BB962C8B-B14F-4D97-AF65-F5344CB8AC3E}">
        <p14:creationId xmlns:p14="http://schemas.microsoft.com/office/powerpoint/2010/main" val="193609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85000" lnSpcReduction="10000"/>
          </a:bodyPr>
          <a:lstStyle/>
          <a:p>
            <a:r>
              <a:rPr lang="de-DE" b="1" dirty="0"/>
              <a:t>Unternehmensstruktur Standardbegriffe </a:t>
            </a:r>
          </a:p>
        </p:txBody>
      </p:sp>
      <p:graphicFrame>
        <p:nvGraphicFramePr>
          <p:cNvPr id="7" name="Inhaltsplatzhalter 6"/>
          <p:cNvGraphicFramePr>
            <a:graphicFrameLocks noGrp="1"/>
          </p:cNvGraphicFramePr>
          <p:nvPr>
            <p:ph sz="half" idx="1"/>
            <p:extLst>
              <p:ext uri="{D42A27DB-BD31-4B8C-83A1-F6EECF244321}">
                <p14:modId xmlns:p14="http://schemas.microsoft.com/office/powerpoint/2010/main" val="3559069456"/>
              </p:ext>
            </p:extLst>
          </p:nvPr>
        </p:nvGraphicFramePr>
        <p:xfrm>
          <a:off x="4211950" y="1327826"/>
          <a:ext cx="4820414" cy="3053080"/>
        </p:xfrm>
        <a:graphic>
          <a:graphicData uri="http://schemas.openxmlformats.org/drawingml/2006/table">
            <a:tbl>
              <a:tblPr firstRow="1" bandRow="1">
                <a:tableStyleId>{69CF1AB2-1976-4502-BF36-3FF5EA218861}</a:tableStyleId>
              </a:tblPr>
              <a:tblGrid>
                <a:gridCol w="1403668">
                  <a:extLst>
                    <a:ext uri="{9D8B030D-6E8A-4147-A177-3AD203B41FA5}">
                      <a16:colId xmlns:a16="http://schemas.microsoft.com/office/drawing/2014/main" val="20000"/>
                    </a:ext>
                  </a:extLst>
                </a:gridCol>
                <a:gridCol w="3416746">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b="0" kern="1200" dirty="0"/>
                        <a:t>Mandant</a:t>
                      </a:r>
                      <a:endParaRPr lang="de-DE" sz="1000" b="0"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b="0" kern="1200" dirty="0"/>
                        <a:t>Höchste Hierarchiestufe, dient der Nutzung mehrerer logischer Systeme innerhalb einer Installation. I.d.R. Abbildung</a:t>
                      </a:r>
                      <a:r>
                        <a:rPr lang="de-DE" sz="1000" b="0" kern="1200" baseline="0" dirty="0"/>
                        <a:t> eines Konzerns. </a:t>
                      </a:r>
                      <a:endParaRPr lang="de-DE" sz="1000" b="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1000" dirty="0"/>
                        <a:t>Buchungskreis</a:t>
                      </a:r>
                    </a:p>
                  </a:txBody>
                  <a:tcPr/>
                </a:tc>
                <a:tc>
                  <a:txBody>
                    <a:bodyPr/>
                    <a:lstStyle/>
                    <a:p>
                      <a:r>
                        <a:rPr lang="de-DE" sz="1000" dirty="0"/>
                        <a:t>Unternehmensteil der eigene Bilanz erstellt (fürs Finanzamt)</a:t>
                      </a:r>
                    </a:p>
                  </a:txBody>
                  <a:tcPr/>
                </a:tc>
                <a:extLst>
                  <a:ext uri="{0D108BD9-81ED-4DB2-BD59-A6C34878D82A}">
                    <a16:rowId xmlns:a16="http://schemas.microsoft.com/office/drawing/2014/main" val="10001"/>
                  </a:ext>
                </a:extLst>
              </a:tr>
              <a:tr h="370840">
                <a:tc>
                  <a:txBody>
                    <a:bodyPr/>
                    <a:lstStyle/>
                    <a:p>
                      <a:r>
                        <a:rPr lang="de-DE" sz="1000" dirty="0"/>
                        <a:t>Geschäftsbereich</a:t>
                      </a:r>
                    </a:p>
                  </a:txBody>
                  <a:tcPr/>
                </a:tc>
                <a:tc>
                  <a:txBody>
                    <a:bodyPr/>
                    <a:lstStyle/>
                    <a:p>
                      <a:r>
                        <a:rPr lang="de-DE" sz="1000" dirty="0"/>
                        <a:t>Organisatorische Einheit des Rechnungswesens, abgegrenzter Tätigkeits- und Verantwortungsbereich (z.B. Strom, Gas)</a:t>
                      </a:r>
                    </a:p>
                  </a:txBody>
                  <a:tcPr/>
                </a:tc>
                <a:extLst>
                  <a:ext uri="{0D108BD9-81ED-4DB2-BD59-A6C34878D82A}">
                    <a16:rowId xmlns:a16="http://schemas.microsoft.com/office/drawing/2014/main" val="10002"/>
                  </a:ext>
                </a:extLst>
              </a:tr>
              <a:tr h="370840">
                <a:tc>
                  <a:txBody>
                    <a:bodyPr/>
                    <a:lstStyle/>
                    <a:p>
                      <a:r>
                        <a:rPr lang="de-DE" sz="1000" dirty="0"/>
                        <a:t>Werk</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t>Unternehmensgliederung aus Sicht Produktion, Beschaffung, Instandhaltung, Disposition. Fabrik (Im IS-U anders genutzt siehe später Standortwerk)</a:t>
                      </a:r>
                    </a:p>
                  </a:txBody>
                  <a:tcPr/>
                </a:tc>
                <a:extLst>
                  <a:ext uri="{0D108BD9-81ED-4DB2-BD59-A6C34878D82A}">
                    <a16:rowId xmlns:a16="http://schemas.microsoft.com/office/drawing/2014/main" val="10003"/>
                  </a:ext>
                </a:extLst>
              </a:tr>
              <a:tr h="370840">
                <a:tc>
                  <a:txBody>
                    <a:bodyPr/>
                    <a:lstStyle/>
                    <a:p>
                      <a:r>
                        <a:rPr lang="de-DE" sz="1000" kern="1200" dirty="0"/>
                        <a:t>Verkaufsorganisation</a:t>
                      </a:r>
                      <a:endParaRPr lang="de-DE" sz="1000"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kern="1200" dirty="0"/>
                        <a:t>Unternehmensstrukturierung aus Sicht der Vertriebsabteilung </a:t>
                      </a:r>
                      <a:r>
                        <a:rPr lang="de-DE" sz="1000" dirty="0"/>
                        <a:t>(im IS-U kaum genutzt, nötig wegen Sparte).</a:t>
                      </a:r>
                      <a:endParaRPr lang="de-DE" sz="10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de-DE" sz="1000" kern="1200" dirty="0"/>
                        <a:t>Sparte</a:t>
                      </a:r>
                      <a:endParaRPr lang="de-DE" sz="1000" kern="1200" dirty="0">
                        <a:solidFill>
                          <a:schemeClr val="dk1"/>
                        </a:solidFill>
                        <a:latin typeface="+mn-lt"/>
                        <a:ea typeface="+mn-ea"/>
                        <a:cs typeface="+mn-cs"/>
                      </a:endParaRPr>
                    </a:p>
                  </a:txBody>
                  <a:tcPr/>
                </a:tc>
                <a:tc>
                  <a:txBody>
                    <a:bodyPr/>
                    <a:lstStyle/>
                    <a:p>
                      <a:r>
                        <a:rPr lang="de-DE" sz="1000" kern="1200" dirty="0"/>
                        <a:t>Unterstruktur der Verkaufsorganisation (</a:t>
                      </a:r>
                      <a:r>
                        <a:rPr lang="de-DE" sz="1000" dirty="0"/>
                        <a:t>Beispiele für Sparte: Strom / Gas / Wasser etc</a:t>
                      </a:r>
                      <a:r>
                        <a:rPr lang="de-DE" sz="900" dirty="0"/>
                        <a:t>.</a:t>
                      </a:r>
                      <a:endParaRPr lang="en-US" sz="900" dirty="0"/>
                    </a:p>
                  </a:txBody>
                  <a:tcPr/>
                </a:tc>
                <a:extLst>
                  <a:ext uri="{0D108BD9-81ED-4DB2-BD59-A6C34878D82A}">
                    <a16:rowId xmlns:a16="http://schemas.microsoft.com/office/drawing/2014/main" val="10005"/>
                  </a:ext>
                </a:extLst>
              </a:tr>
              <a:tr h="370840">
                <a:tc>
                  <a:txBody>
                    <a:bodyPr/>
                    <a:lstStyle/>
                    <a:p>
                      <a:r>
                        <a:rPr lang="de-DE" sz="1000" dirty="0"/>
                        <a:t>Werkslager</a:t>
                      </a:r>
                    </a:p>
                  </a:txBody>
                  <a:tcPr/>
                </a:tc>
                <a:tc>
                  <a:txBody>
                    <a:bodyPr/>
                    <a:lstStyle/>
                    <a:p>
                      <a:r>
                        <a:rPr lang="de-DE" sz="1000" dirty="0"/>
                        <a:t>Zuordnung zu Werken zum Zweck der Unternehmensgliederung</a:t>
                      </a:r>
                    </a:p>
                  </a:txBody>
                  <a:tcPr/>
                </a:tc>
                <a:extLst>
                  <a:ext uri="{0D108BD9-81ED-4DB2-BD59-A6C34878D82A}">
                    <a16:rowId xmlns:a16="http://schemas.microsoft.com/office/drawing/2014/main" val="10006"/>
                  </a:ext>
                </a:extLst>
              </a:tr>
            </a:tbl>
          </a:graphicData>
        </a:graphic>
      </p:graphicFrame>
      <p:sp>
        <p:nvSpPr>
          <p:cNvPr id="4" name="Foliennummernplatzhalter 3"/>
          <p:cNvSpPr>
            <a:spLocks noGrp="1"/>
          </p:cNvSpPr>
          <p:nvPr>
            <p:ph type="sldNum" sz="quarter" idx="4"/>
          </p:nvPr>
        </p:nvSpPr>
        <p:spPr/>
        <p:txBody>
          <a:bodyPr/>
          <a:lstStyle/>
          <a:p>
            <a:fld id="{2D4D75A6-B17A-CF40-A833-CBECE2C2781C}" type="slidenum">
              <a:rPr lang="de-DE" smtClean="0"/>
              <a:pPr/>
              <a:t>8</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5"/>
          <a:stretch/>
        </p:blipFill>
        <p:spPr bwMode="auto">
          <a:xfrm>
            <a:off x="251400" y="1635620"/>
            <a:ext cx="3791524" cy="243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83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a:t>Regionalstruktur</a:t>
            </a:r>
          </a:p>
        </p:txBody>
      </p:sp>
      <p:sp>
        <p:nvSpPr>
          <p:cNvPr id="3" name="Inhaltsplatzhalter 2"/>
          <p:cNvSpPr>
            <a:spLocks noGrp="1"/>
          </p:cNvSpPr>
          <p:nvPr>
            <p:ph sz="half" idx="1"/>
          </p:nvPr>
        </p:nvSpPr>
        <p:spPr>
          <a:xfrm>
            <a:off x="539440" y="1613269"/>
            <a:ext cx="3600501" cy="3042608"/>
          </a:xfrm>
        </p:spPr>
        <p:txBody>
          <a:bodyPr/>
          <a:lstStyle/>
          <a:p>
            <a:r>
              <a:rPr lang="de-DE" sz="2000" dirty="0"/>
              <a:t>Ein beliebig definierbares Versorgungsgebiet kann untergliedert werden:</a:t>
            </a:r>
          </a:p>
          <a:p>
            <a:endParaRPr lang="de-DE" sz="700" dirty="0"/>
          </a:p>
          <a:p>
            <a:pPr lvl="1"/>
            <a:r>
              <a:rPr lang="de-DE" dirty="0"/>
              <a:t>postalisch</a:t>
            </a:r>
          </a:p>
          <a:p>
            <a:pPr lvl="1"/>
            <a:r>
              <a:rPr lang="de-DE" dirty="0"/>
              <a:t>politisch</a:t>
            </a:r>
          </a:p>
          <a:p>
            <a:pPr lvl="1"/>
            <a:r>
              <a:rPr lang="de-DE" dirty="0"/>
              <a:t>unternehmensintern</a:t>
            </a:r>
          </a:p>
          <a:p>
            <a:endParaRPr lang="de-DE" dirty="0"/>
          </a:p>
        </p:txBody>
      </p:sp>
      <p:sp>
        <p:nvSpPr>
          <p:cNvPr id="4" name="Foliennummernplatzhalter 3"/>
          <p:cNvSpPr>
            <a:spLocks noGrp="1"/>
          </p:cNvSpPr>
          <p:nvPr>
            <p:ph type="sldNum" sz="quarter" idx="4"/>
          </p:nvPr>
        </p:nvSpPr>
        <p:spPr/>
        <p:txBody>
          <a:bodyPr/>
          <a:lstStyle/>
          <a:p>
            <a:fld id="{2D4D75A6-B17A-CF40-A833-CBECE2C2781C}" type="slidenum">
              <a:rPr lang="de-DE" smtClean="0"/>
              <a:pPr/>
              <a:t>9</a:t>
            </a:fld>
            <a:endParaRPr lang="de-DE" dirty="0"/>
          </a:p>
        </p:txBody>
      </p:sp>
      <p:sp>
        <p:nvSpPr>
          <p:cNvPr id="5" name="Textplatzhalter 4"/>
          <p:cNvSpPr>
            <a:spLocks noGrp="1"/>
          </p:cNvSpPr>
          <p:nvPr>
            <p:ph type="body" sz="quarter" idx="15"/>
          </p:nvPr>
        </p:nvSpPr>
        <p:spPr/>
        <p:txBody>
          <a:bodyPr/>
          <a:lstStyle/>
          <a:p>
            <a:r>
              <a:rPr lang="de-DE" dirty="0"/>
              <a:t>Grundbegriffe und Zusammenhänge</a:t>
            </a:r>
          </a:p>
        </p:txBody>
      </p:sp>
      <p:sp>
        <p:nvSpPr>
          <p:cNvPr id="6" name="Fußzeilenplatzhalter 5"/>
          <p:cNvSpPr>
            <a:spLocks noGrp="1"/>
          </p:cNvSpPr>
          <p:nvPr>
            <p:ph type="ftr" sz="quarter" idx="16"/>
          </p:nvPr>
        </p:nvSpPr>
        <p:spPr/>
        <p:txBody>
          <a:bodyPr/>
          <a:lstStyle/>
          <a:p>
            <a:r>
              <a:rPr lang="de-DE" spc="90"/>
              <a:t>Schulung Grundlagen IS-U</a:t>
            </a:r>
            <a:endParaRPr lang="de-DE" spc="90" dirty="0"/>
          </a:p>
        </p:txBody>
      </p:sp>
      <p:grpSp>
        <p:nvGrpSpPr>
          <p:cNvPr id="7" name="Gruppieren 72"/>
          <p:cNvGrpSpPr>
            <a:grpSpLocks/>
          </p:cNvGrpSpPr>
          <p:nvPr/>
        </p:nvGrpSpPr>
        <p:grpSpPr bwMode="auto">
          <a:xfrm>
            <a:off x="3931692" y="879533"/>
            <a:ext cx="5104928" cy="3849687"/>
            <a:chOff x="3505200" y="1828800"/>
            <a:chExt cx="5081588" cy="4129088"/>
          </a:xfrm>
        </p:grpSpPr>
        <p:grpSp>
          <p:nvGrpSpPr>
            <p:cNvPr id="8" name="Group 2"/>
            <p:cNvGrpSpPr>
              <a:grpSpLocks/>
            </p:cNvGrpSpPr>
            <p:nvPr/>
          </p:nvGrpSpPr>
          <p:grpSpPr bwMode="auto">
            <a:xfrm>
              <a:off x="3505200" y="1828800"/>
              <a:ext cx="3086100" cy="4038600"/>
              <a:chOff x="2212" y="960"/>
              <a:chExt cx="1945" cy="2544"/>
            </a:xfrm>
          </p:grpSpPr>
          <p:grpSp>
            <p:nvGrpSpPr>
              <p:cNvPr id="38" name="Group 3"/>
              <p:cNvGrpSpPr>
                <a:grpSpLocks/>
              </p:cNvGrpSpPr>
              <p:nvPr/>
            </p:nvGrpSpPr>
            <p:grpSpPr bwMode="auto">
              <a:xfrm>
                <a:off x="2232" y="960"/>
                <a:ext cx="1925" cy="2544"/>
                <a:chOff x="2232" y="960"/>
                <a:chExt cx="1925" cy="2544"/>
              </a:xfrm>
            </p:grpSpPr>
            <p:pic>
              <p:nvPicPr>
                <p:cNvPr id="40" name="Picture 4"/>
                <p:cNvPicPr>
                  <a:picLocks noChangeArrowheads="1"/>
                </p:cNvPicPr>
                <p:nvPr/>
              </p:nvPicPr>
              <p:blipFill>
                <a:blip r:embed="rId2" cstate="print"/>
                <a:srcRect/>
                <a:stretch>
                  <a:fillRect/>
                </a:stretch>
              </p:blipFill>
              <p:spPr bwMode="auto">
                <a:xfrm>
                  <a:off x="2232" y="960"/>
                  <a:ext cx="1925" cy="2544"/>
                </a:xfrm>
                <a:prstGeom prst="rect">
                  <a:avLst/>
                </a:prstGeom>
                <a:noFill/>
                <a:ln w="9525">
                  <a:noFill/>
                  <a:miter lim="800000"/>
                  <a:headEnd/>
                  <a:tailEnd/>
                </a:ln>
              </p:spPr>
            </p:pic>
            <p:pic>
              <p:nvPicPr>
                <p:cNvPr id="41" name="Picture 5"/>
                <p:cNvPicPr>
                  <a:picLocks noChangeArrowheads="1"/>
                </p:cNvPicPr>
                <p:nvPr/>
              </p:nvPicPr>
              <p:blipFill>
                <a:blip r:embed="rId3" cstate="print"/>
                <a:srcRect/>
                <a:stretch>
                  <a:fillRect/>
                </a:stretch>
              </p:blipFill>
              <p:spPr bwMode="auto">
                <a:xfrm>
                  <a:off x="2260" y="1069"/>
                  <a:ext cx="1776" cy="2393"/>
                </a:xfrm>
                <a:prstGeom prst="rect">
                  <a:avLst/>
                </a:prstGeom>
                <a:noFill/>
                <a:ln w="9525">
                  <a:noFill/>
                  <a:miter lim="800000"/>
                  <a:headEnd/>
                  <a:tailEnd/>
                </a:ln>
              </p:spPr>
            </p:pic>
          </p:grpSp>
          <p:sp>
            <p:nvSpPr>
              <p:cNvPr id="39" name="Rectangle 6"/>
              <p:cNvSpPr>
                <a:spLocks noChangeArrowheads="1"/>
              </p:cNvSpPr>
              <p:nvPr/>
            </p:nvSpPr>
            <p:spPr bwMode="auto">
              <a:xfrm>
                <a:off x="2212" y="1051"/>
                <a:ext cx="1852" cy="2448"/>
              </a:xfrm>
              <a:prstGeom prst="rect">
                <a:avLst/>
              </a:prstGeom>
              <a:solidFill>
                <a:schemeClr val="bg1">
                  <a:alpha val="50195"/>
                </a:schemeClr>
              </a:solidFill>
              <a:ln w="9525">
                <a:noFill/>
                <a:miter lim="800000"/>
                <a:headEnd/>
                <a:tailEnd/>
              </a:ln>
            </p:spPr>
            <p:txBody>
              <a:bodyPr wrap="none" lIns="90453" tIns="46022" rIns="90453" bIns="46022" anchor="ctr"/>
              <a:lstStyle/>
              <a:p>
                <a:endParaRPr lang="de-DE"/>
              </a:p>
            </p:txBody>
          </p:sp>
        </p:grpSp>
        <p:sp>
          <p:nvSpPr>
            <p:cNvPr id="9" name="Freeform 7"/>
            <p:cNvSpPr>
              <a:spLocks/>
            </p:cNvSpPr>
            <p:nvPr/>
          </p:nvSpPr>
          <p:spPr bwMode="auto">
            <a:xfrm>
              <a:off x="3641725" y="2212975"/>
              <a:ext cx="2803525" cy="742950"/>
            </a:xfrm>
            <a:custGeom>
              <a:avLst/>
              <a:gdLst>
                <a:gd name="T0" fmla="*/ 0 w 1767"/>
                <a:gd name="T1" fmla="*/ 2147483647 h 468"/>
                <a:gd name="T2" fmla="*/ 2147483647 w 1767"/>
                <a:gd name="T3" fmla="*/ 2147483647 h 468"/>
                <a:gd name="T4" fmla="*/ 2147483647 w 1767"/>
                <a:gd name="T5" fmla="*/ 2147483647 h 468"/>
                <a:gd name="T6" fmla="*/ 2147483647 w 1767"/>
                <a:gd name="T7" fmla="*/ 2147483647 h 468"/>
                <a:gd name="T8" fmla="*/ 2147483647 w 1767"/>
                <a:gd name="T9" fmla="*/ 0 h 468"/>
                <a:gd name="T10" fmla="*/ 0 60000 65536"/>
                <a:gd name="T11" fmla="*/ 0 60000 65536"/>
                <a:gd name="T12" fmla="*/ 0 60000 65536"/>
                <a:gd name="T13" fmla="*/ 0 60000 65536"/>
                <a:gd name="T14" fmla="*/ 0 60000 65536"/>
                <a:gd name="T15" fmla="*/ 0 w 1767"/>
                <a:gd name="T16" fmla="*/ 0 h 468"/>
                <a:gd name="T17" fmla="*/ 1767 w 1767"/>
                <a:gd name="T18" fmla="*/ 468 h 468"/>
              </a:gdLst>
              <a:ahLst/>
              <a:cxnLst>
                <a:cxn ang="T10">
                  <a:pos x="T0" y="T1"/>
                </a:cxn>
                <a:cxn ang="T11">
                  <a:pos x="T2" y="T3"/>
                </a:cxn>
                <a:cxn ang="T12">
                  <a:pos x="T4" y="T5"/>
                </a:cxn>
                <a:cxn ang="T13">
                  <a:pos x="T6" y="T7"/>
                </a:cxn>
                <a:cxn ang="T14">
                  <a:pos x="T8" y="T9"/>
                </a:cxn>
              </a:cxnLst>
              <a:rect l="T15" t="T16" r="T17" b="T18"/>
              <a:pathLst>
                <a:path w="1767" h="468">
                  <a:moveTo>
                    <a:pt x="0" y="467"/>
                  </a:moveTo>
                  <a:lnTo>
                    <a:pt x="747" y="299"/>
                  </a:lnTo>
                  <a:lnTo>
                    <a:pt x="1003" y="199"/>
                  </a:lnTo>
                  <a:lnTo>
                    <a:pt x="1481" y="6"/>
                  </a:lnTo>
                  <a:lnTo>
                    <a:pt x="1766" y="0"/>
                  </a:lnTo>
                </a:path>
              </a:pathLst>
            </a:custGeom>
            <a:noFill/>
            <a:ln w="76200" cap="rnd">
              <a:solidFill>
                <a:schemeClr val="accent1"/>
              </a:solidFill>
              <a:prstDash val="sysDot"/>
              <a:round/>
              <a:headEnd type="none" w="sm" len="sm"/>
              <a:tailEnd type="none" w="sm" len="sm"/>
            </a:ln>
          </p:spPr>
          <p:txBody>
            <a:bodyPr wrap="none" lIns="90453" tIns="46022" rIns="90453" bIns="46022" anchor="ctr"/>
            <a:lstStyle/>
            <a:p>
              <a:endParaRPr lang="de-DE"/>
            </a:p>
          </p:txBody>
        </p:sp>
        <p:grpSp>
          <p:nvGrpSpPr>
            <p:cNvPr id="10" name="Group 8"/>
            <p:cNvGrpSpPr>
              <a:grpSpLocks/>
            </p:cNvGrpSpPr>
            <p:nvPr/>
          </p:nvGrpSpPr>
          <p:grpSpPr bwMode="auto">
            <a:xfrm>
              <a:off x="3646488" y="2466975"/>
              <a:ext cx="2798762" cy="3490913"/>
              <a:chOff x="2301" y="1362"/>
              <a:chExt cx="1764" cy="2080"/>
            </a:xfrm>
          </p:grpSpPr>
          <p:sp>
            <p:nvSpPr>
              <p:cNvPr id="34" name="Freeform 9"/>
              <p:cNvSpPr>
                <a:spLocks/>
              </p:cNvSpPr>
              <p:nvPr/>
            </p:nvSpPr>
            <p:spPr bwMode="auto">
              <a:xfrm>
                <a:off x="2302" y="2272"/>
                <a:ext cx="1763" cy="256"/>
              </a:xfrm>
              <a:custGeom>
                <a:avLst/>
                <a:gdLst>
                  <a:gd name="T0" fmla="*/ 0 w 1763"/>
                  <a:gd name="T1" fmla="*/ 255 h 256"/>
                  <a:gd name="T2" fmla="*/ 79 w 1763"/>
                  <a:gd name="T3" fmla="*/ 233 h 256"/>
                  <a:gd name="T4" fmla="*/ 155 w 1763"/>
                  <a:gd name="T5" fmla="*/ 220 h 256"/>
                  <a:gd name="T6" fmla="*/ 369 w 1763"/>
                  <a:gd name="T7" fmla="*/ 195 h 256"/>
                  <a:gd name="T8" fmla="*/ 486 w 1763"/>
                  <a:gd name="T9" fmla="*/ 174 h 256"/>
                  <a:gd name="T10" fmla="*/ 560 w 1763"/>
                  <a:gd name="T11" fmla="*/ 150 h 256"/>
                  <a:gd name="T12" fmla="*/ 782 w 1763"/>
                  <a:gd name="T13" fmla="*/ 86 h 256"/>
                  <a:gd name="T14" fmla="*/ 922 w 1763"/>
                  <a:gd name="T15" fmla="*/ 73 h 256"/>
                  <a:gd name="T16" fmla="*/ 1196 w 1763"/>
                  <a:gd name="T17" fmla="*/ 34 h 256"/>
                  <a:gd name="T18" fmla="*/ 1467 w 1763"/>
                  <a:gd name="T19" fmla="*/ 3 h 256"/>
                  <a:gd name="T20" fmla="*/ 1524 w 1763"/>
                  <a:gd name="T21" fmla="*/ 125 h 256"/>
                  <a:gd name="T22" fmla="*/ 1624 w 1763"/>
                  <a:gd name="T23" fmla="*/ 94 h 256"/>
                  <a:gd name="T24" fmla="*/ 1744 w 1763"/>
                  <a:gd name="T25" fmla="*/ 21 h 256"/>
                  <a:gd name="T26" fmla="*/ 1762 w 1763"/>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3"/>
                  <a:gd name="T43" fmla="*/ 0 h 256"/>
                  <a:gd name="T44" fmla="*/ 1763 w 1763"/>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3" h="256">
                    <a:moveTo>
                      <a:pt x="0" y="255"/>
                    </a:moveTo>
                    <a:lnTo>
                      <a:pt x="79" y="233"/>
                    </a:lnTo>
                    <a:lnTo>
                      <a:pt x="155" y="220"/>
                    </a:lnTo>
                    <a:lnTo>
                      <a:pt x="369" y="195"/>
                    </a:lnTo>
                    <a:lnTo>
                      <a:pt x="486" y="174"/>
                    </a:lnTo>
                    <a:lnTo>
                      <a:pt x="560" y="150"/>
                    </a:lnTo>
                    <a:lnTo>
                      <a:pt x="782" y="86"/>
                    </a:lnTo>
                    <a:lnTo>
                      <a:pt x="922" y="73"/>
                    </a:lnTo>
                    <a:lnTo>
                      <a:pt x="1196" y="34"/>
                    </a:lnTo>
                    <a:lnTo>
                      <a:pt x="1467" y="3"/>
                    </a:lnTo>
                    <a:lnTo>
                      <a:pt x="1524" y="125"/>
                    </a:lnTo>
                    <a:lnTo>
                      <a:pt x="1624" y="94"/>
                    </a:lnTo>
                    <a:lnTo>
                      <a:pt x="1744" y="21"/>
                    </a:lnTo>
                    <a:lnTo>
                      <a:pt x="1762" y="0"/>
                    </a:lnTo>
                  </a:path>
                </a:pathLst>
              </a:custGeom>
              <a:noFill/>
              <a:ln w="101600" cap="rnd">
                <a:solidFill>
                  <a:schemeClr val="accent2"/>
                </a:solidFill>
                <a:prstDash val="sysDot"/>
                <a:round/>
                <a:headEnd type="none" w="sm" len="sm"/>
                <a:tailEnd type="none" w="sm" len="sm"/>
              </a:ln>
            </p:spPr>
            <p:txBody>
              <a:bodyPr wrap="none" lIns="90453" tIns="46022" rIns="90453" bIns="46022" anchor="ctr"/>
              <a:lstStyle/>
              <a:p>
                <a:endParaRPr lang="de-DE"/>
              </a:p>
            </p:txBody>
          </p:sp>
          <p:sp>
            <p:nvSpPr>
              <p:cNvPr id="35" name="Freeform 10"/>
              <p:cNvSpPr>
                <a:spLocks/>
              </p:cNvSpPr>
              <p:nvPr/>
            </p:nvSpPr>
            <p:spPr bwMode="auto">
              <a:xfrm>
                <a:off x="2344" y="2517"/>
                <a:ext cx="78" cy="925"/>
              </a:xfrm>
              <a:custGeom>
                <a:avLst/>
                <a:gdLst>
                  <a:gd name="T0" fmla="*/ 23 w 78"/>
                  <a:gd name="T1" fmla="*/ 0 h 925"/>
                  <a:gd name="T2" fmla="*/ 77 w 78"/>
                  <a:gd name="T3" fmla="*/ 240 h 925"/>
                  <a:gd name="T4" fmla="*/ 74 w 78"/>
                  <a:gd name="T5" fmla="*/ 411 h 925"/>
                  <a:gd name="T6" fmla="*/ 51 w 78"/>
                  <a:gd name="T7" fmla="*/ 641 h 925"/>
                  <a:gd name="T8" fmla="*/ 0 w 78"/>
                  <a:gd name="T9" fmla="*/ 924 h 925"/>
                  <a:gd name="T10" fmla="*/ 0 60000 65536"/>
                  <a:gd name="T11" fmla="*/ 0 60000 65536"/>
                  <a:gd name="T12" fmla="*/ 0 60000 65536"/>
                  <a:gd name="T13" fmla="*/ 0 60000 65536"/>
                  <a:gd name="T14" fmla="*/ 0 60000 65536"/>
                  <a:gd name="T15" fmla="*/ 0 w 78"/>
                  <a:gd name="T16" fmla="*/ 0 h 925"/>
                  <a:gd name="T17" fmla="*/ 78 w 78"/>
                  <a:gd name="T18" fmla="*/ 925 h 925"/>
                </a:gdLst>
                <a:ahLst/>
                <a:cxnLst>
                  <a:cxn ang="T10">
                    <a:pos x="T0" y="T1"/>
                  </a:cxn>
                  <a:cxn ang="T11">
                    <a:pos x="T2" y="T3"/>
                  </a:cxn>
                  <a:cxn ang="T12">
                    <a:pos x="T4" y="T5"/>
                  </a:cxn>
                  <a:cxn ang="T13">
                    <a:pos x="T6" y="T7"/>
                  </a:cxn>
                  <a:cxn ang="T14">
                    <a:pos x="T8" y="T9"/>
                  </a:cxn>
                </a:cxnLst>
                <a:rect l="T15" t="T16" r="T17" b="T18"/>
                <a:pathLst>
                  <a:path w="78" h="925">
                    <a:moveTo>
                      <a:pt x="23" y="0"/>
                    </a:moveTo>
                    <a:lnTo>
                      <a:pt x="77" y="240"/>
                    </a:lnTo>
                    <a:lnTo>
                      <a:pt x="74" y="411"/>
                    </a:lnTo>
                    <a:lnTo>
                      <a:pt x="51" y="641"/>
                    </a:lnTo>
                    <a:lnTo>
                      <a:pt x="0" y="924"/>
                    </a:lnTo>
                  </a:path>
                </a:pathLst>
              </a:custGeom>
              <a:noFill/>
              <a:ln w="101600" cap="rnd">
                <a:solidFill>
                  <a:schemeClr val="accent2"/>
                </a:solidFill>
                <a:prstDash val="sysDot"/>
                <a:round/>
                <a:headEnd type="none" w="sm" len="sm"/>
                <a:tailEnd type="none" w="sm" len="sm"/>
              </a:ln>
            </p:spPr>
            <p:txBody>
              <a:bodyPr wrap="none" lIns="90453" tIns="46022" rIns="90453" bIns="46022" anchor="ctr"/>
              <a:lstStyle/>
              <a:p>
                <a:endParaRPr lang="de-DE"/>
              </a:p>
            </p:txBody>
          </p:sp>
          <p:sp>
            <p:nvSpPr>
              <p:cNvPr id="36" name="Line 11"/>
              <p:cNvSpPr>
                <a:spLocks noChangeShapeType="1"/>
              </p:cNvSpPr>
              <p:nvPr/>
            </p:nvSpPr>
            <p:spPr bwMode="auto">
              <a:xfrm flipH="1" flipV="1">
                <a:off x="2302" y="2182"/>
                <a:ext cx="68" cy="326"/>
              </a:xfrm>
              <a:prstGeom prst="line">
                <a:avLst/>
              </a:prstGeom>
              <a:noFill/>
              <a:ln w="101600">
                <a:solidFill>
                  <a:schemeClr val="accent2"/>
                </a:solidFill>
                <a:prstDash val="sysDot"/>
                <a:round/>
                <a:headEnd type="none" w="sm" len="sm"/>
                <a:tailEnd type="none" w="sm" len="sm"/>
              </a:ln>
            </p:spPr>
            <p:txBody>
              <a:bodyPr wrap="none" lIns="90453" tIns="46022" rIns="90453" bIns="46022" anchor="ctr"/>
              <a:lstStyle/>
              <a:p>
                <a:endParaRPr lang="de-DE"/>
              </a:p>
            </p:txBody>
          </p:sp>
          <p:sp>
            <p:nvSpPr>
              <p:cNvPr id="37" name="Freeform 12"/>
              <p:cNvSpPr>
                <a:spLocks/>
              </p:cNvSpPr>
              <p:nvPr/>
            </p:nvSpPr>
            <p:spPr bwMode="auto">
              <a:xfrm>
                <a:off x="2301" y="1362"/>
                <a:ext cx="1761" cy="486"/>
              </a:xfrm>
              <a:custGeom>
                <a:avLst/>
                <a:gdLst>
                  <a:gd name="T0" fmla="*/ 0 w 1761"/>
                  <a:gd name="T1" fmla="*/ 485 h 486"/>
                  <a:gd name="T2" fmla="*/ 251 w 1761"/>
                  <a:gd name="T3" fmla="*/ 397 h 486"/>
                  <a:gd name="T4" fmla="*/ 608 w 1761"/>
                  <a:gd name="T5" fmla="*/ 299 h 486"/>
                  <a:gd name="T6" fmla="*/ 877 w 1761"/>
                  <a:gd name="T7" fmla="*/ 205 h 486"/>
                  <a:gd name="T8" fmla="*/ 1299 w 1761"/>
                  <a:gd name="T9" fmla="*/ 69 h 486"/>
                  <a:gd name="T10" fmla="*/ 1467 w 1761"/>
                  <a:gd name="T11" fmla="*/ 13 h 486"/>
                  <a:gd name="T12" fmla="*/ 1607 w 1761"/>
                  <a:gd name="T13" fmla="*/ 21 h 486"/>
                  <a:gd name="T14" fmla="*/ 1760 w 1761"/>
                  <a:gd name="T15" fmla="*/ 0 h 486"/>
                  <a:gd name="T16" fmla="*/ 0 60000 65536"/>
                  <a:gd name="T17" fmla="*/ 0 60000 65536"/>
                  <a:gd name="T18" fmla="*/ 0 60000 65536"/>
                  <a:gd name="T19" fmla="*/ 0 60000 65536"/>
                  <a:gd name="T20" fmla="*/ 0 60000 65536"/>
                  <a:gd name="T21" fmla="*/ 0 60000 65536"/>
                  <a:gd name="T22" fmla="*/ 0 60000 65536"/>
                  <a:gd name="T23" fmla="*/ 0 60000 65536"/>
                  <a:gd name="T24" fmla="*/ 0 w 1761"/>
                  <a:gd name="T25" fmla="*/ 0 h 486"/>
                  <a:gd name="T26" fmla="*/ 1761 w 1761"/>
                  <a:gd name="T27" fmla="*/ 486 h 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1" h="486">
                    <a:moveTo>
                      <a:pt x="0" y="485"/>
                    </a:moveTo>
                    <a:lnTo>
                      <a:pt x="251" y="397"/>
                    </a:lnTo>
                    <a:lnTo>
                      <a:pt x="608" y="299"/>
                    </a:lnTo>
                    <a:lnTo>
                      <a:pt x="877" y="205"/>
                    </a:lnTo>
                    <a:lnTo>
                      <a:pt x="1299" y="69"/>
                    </a:lnTo>
                    <a:lnTo>
                      <a:pt x="1467" y="13"/>
                    </a:lnTo>
                    <a:lnTo>
                      <a:pt x="1607" y="21"/>
                    </a:lnTo>
                    <a:lnTo>
                      <a:pt x="1760" y="0"/>
                    </a:lnTo>
                  </a:path>
                </a:pathLst>
              </a:custGeom>
              <a:noFill/>
              <a:ln w="101600" cap="rnd">
                <a:solidFill>
                  <a:schemeClr val="accent2"/>
                </a:solidFill>
                <a:prstDash val="sysDot"/>
                <a:round/>
                <a:headEnd type="none" w="sm" len="sm"/>
                <a:tailEnd type="none" w="sm" len="sm"/>
              </a:ln>
            </p:spPr>
            <p:txBody>
              <a:bodyPr wrap="none" lIns="90453" tIns="46022" rIns="90453" bIns="46022" anchor="ctr"/>
              <a:lstStyle/>
              <a:p>
                <a:endParaRPr lang="de-DE"/>
              </a:p>
            </p:txBody>
          </p:sp>
        </p:grpSp>
        <p:grpSp>
          <p:nvGrpSpPr>
            <p:cNvPr id="11" name="Group 13"/>
            <p:cNvGrpSpPr>
              <a:grpSpLocks/>
            </p:cNvGrpSpPr>
            <p:nvPr/>
          </p:nvGrpSpPr>
          <p:grpSpPr bwMode="auto">
            <a:xfrm>
              <a:off x="3581400" y="2473325"/>
              <a:ext cx="2809875" cy="3300413"/>
              <a:chOff x="2260" y="1366"/>
              <a:chExt cx="1771" cy="2079"/>
            </a:xfrm>
          </p:grpSpPr>
          <p:sp>
            <p:nvSpPr>
              <p:cNvPr id="27" name="Line 14"/>
              <p:cNvSpPr>
                <a:spLocks noChangeShapeType="1"/>
              </p:cNvSpPr>
              <p:nvPr/>
            </p:nvSpPr>
            <p:spPr bwMode="auto">
              <a:xfrm flipV="1">
                <a:off x="3864" y="1366"/>
                <a:ext cx="160" cy="13"/>
              </a:xfrm>
              <a:prstGeom prst="line">
                <a:avLst/>
              </a:prstGeom>
              <a:noFill/>
              <a:ln w="25400">
                <a:solidFill>
                  <a:srgbClr val="FF0000"/>
                </a:solidFill>
                <a:round/>
                <a:headEnd type="none" w="sm" len="sm"/>
                <a:tailEnd type="none" w="sm" len="sm"/>
              </a:ln>
            </p:spPr>
            <p:txBody>
              <a:bodyPr wrap="none" lIns="90453" tIns="46022" rIns="90453" bIns="46022" anchor="ctr"/>
              <a:lstStyle/>
              <a:p>
                <a:endParaRPr lang="de-DE"/>
              </a:p>
            </p:txBody>
          </p:sp>
          <p:sp>
            <p:nvSpPr>
              <p:cNvPr id="28" name="Freeform 15"/>
              <p:cNvSpPr>
                <a:spLocks/>
              </p:cNvSpPr>
              <p:nvPr/>
            </p:nvSpPr>
            <p:spPr bwMode="auto">
              <a:xfrm>
                <a:off x="2397" y="2355"/>
                <a:ext cx="882" cy="1090"/>
              </a:xfrm>
              <a:custGeom>
                <a:avLst/>
                <a:gdLst>
                  <a:gd name="T0" fmla="*/ 652 w 882"/>
                  <a:gd name="T1" fmla="*/ 0 h 1090"/>
                  <a:gd name="T2" fmla="*/ 668 w 882"/>
                  <a:gd name="T3" fmla="*/ 126 h 1090"/>
                  <a:gd name="T4" fmla="*/ 684 w 882"/>
                  <a:gd name="T5" fmla="*/ 167 h 1090"/>
                  <a:gd name="T6" fmla="*/ 764 w 882"/>
                  <a:gd name="T7" fmla="*/ 146 h 1090"/>
                  <a:gd name="T8" fmla="*/ 787 w 882"/>
                  <a:gd name="T9" fmla="*/ 240 h 1090"/>
                  <a:gd name="T10" fmla="*/ 849 w 882"/>
                  <a:gd name="T11" fmla="*/ 269 h 1090"/>
                  <a:gd name="T12" fmla="*/ 881 w 882"/>
                  <a:gd name="T13" fmla="*/ 408 h 1090"/>
                  <a:gd name="T14" fmla="*/ 603 w 882"/>
                  <a:gd name="T15" fmla="*/ 530 h 1090"/>
                  <a:gd name="T16" fmla="*/ 559 w 882"/>
                  <a:gd name="T17" fmla="*/ 355 h 1090"/>
                  <a:gd name="T18" fmla="*/ 313 w 882"/>
                  <a:gd name="T19" fmla="*/ 505 h 1090"/>
                  <a:gd name="T20" fmla="*/ 145 w 882"/>
                  <a:gd name="T21" fmla="*/ 572 h 1090"/>
                  <a:gd name="T22" fmla="*/ 126 w 882"/>
                  <a:gd name="T23" fmla="*/ 621 h 1090"/>
                  <a:gd name="T24" fmla="*/ 168 w 882"/>
                  <a:gd name="T25" fmla="*/ 722 h 1090"/>
                  <a:gd name="T26" fmla="*/ 72 w 882"/>
                  <a:gd name="T27" fmla="*/ 819 h 1090"/>
                  <a:gd name="T28" fmla="*/ 0 w 882"/>
                  <a:gd name="T29" fmla="*/ 1089 h 10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2"/>
                  <a:gd name="T46" fmla="*/ 0 h 1090"/>
                  <a:gd name="T47" fmla="*/ 882 w 882"/>
                  <a:gd name="T48" fmla="*/ 1090 h 10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2" h="1090">
                    <a:moveTo>
                      <a:pt x="652" y="0"/>
                    </a:moveTo>
                    <a:lnTo>
                      <a:pt x="668" y="126"/>
                    </a:lnTo>
                    <a:lnTo>
                      <a:pt x="684" y="167"/>
                    </a:lnTo>
                    <a:lnTo>
                      <a:pt x="764" y="146"/>
                    </a:lnTo>
                    <a:lnTo>
                      <a:pt x="787" y="240"/>
                    </a:lnTo>
                    <a:lnTo>
                      <a:pt x="849" y="269"/>
                    </a:lnTo>
                    <a:lnTo>
                      <a:pt x="881" y="408"/>
                    </a:lnTo>
                    <a:lnTo>
                      <a:pt x="603" y="530"/>
                    </a:lnTo>
                    <a:lnTo>
                      <a:pt x="559" y="355"/>
                    </a:lnTo>
                    <a:lnTo>
                      <a:pt x="313" y="505"/>
                    </a:lnTo>
                    <a:lnTo>
                      <a:pt x="145" y="572"/>
                    </a:lnTo>
                    <a:lnTo>
                      <a:pt x="126" y="621"/>
                    </a:lnTo>
                    <a:lnTo>
                      <a:pt x="168" y="722"/>
                    </a:lnTo>
                    <a:lnTo>
                      <a:pt x="72" y="819"/>
                    </a:lnTo>
                    <a:lnTo>
                      <a:pt x="0" y="1089"/>
                    </a:lnTo>
                  </a:path>
                </a:pathLst>
              </a:custGeom>
              <a:noFill/>
              <a:ln w="25400" cap="rnd">
                <a:solidFill>
                  <a:srgbClr val="FF0000"/>
                </a:solidFill>
                <a:round/>
                <a:headEnd type="none" w="sm" len="sm"/>
                <a:tailEnd type="none" w="sm" len="sm"/>
              </a:ln>
            </p:spPr>
            <p:txBody>
              <a:bodyPr wrap="none" lIns="90453" tIns="46022" rIns="90453" bIns="46022" anchor="ctr"/>
              <a:lstStyle/>
              <a:p>
                <a:endParaRPr lang="de-DE"/>
              </a:p>
            </p:txBody>
          </p:sp>
          <p:sp>
            <p:nvSpPr>
              <p:cNvPr id="29" name="Freeform 16"/>
              <p:cNvSpPr>
                <a:spLocks/>
              </p:cNvSpPr>
              <p:nvPr/>
            </p:nvSpPr>
            <p:spPr bwMode="auto">
              <a:xfrm>
                <a:off x="3246" y="2603"/>
                <a:ext cx="785" cy="587"/>
              </a:xfrm>
              <a:custGeom>
                <a:avLst/>
                <a:gdLst>
                  <a:gd name="T0" fmla="*/ 0 w 785"/>
                  <a:gd name="T1" fmla="*/ 22 h 587"/>
                  <a:gd name="T2" fmla="*/ 37 w 785"/>
                  <a:gd name="T3" fmla="*/ 13 h 587"/>
                  <a:gd name="T4" fmla="*/ 65 w 785"/>
                  <a:gd name="T5" fmla="*/ 113 h 587"/>
                  <a:gd name="T6" fmla="*/ 267 w 785"/>
                  <a:gd name="T7" fmla="*/ 66 h 587"/>
                  <a:gd name="T8" fmla="*/ 431 w 785"/>
                  <a:gd name="T9" fmla="*/ 113 h 587"/>
                  <a:gd name="T10" fmla="*/ 529 w 785"/>
                  <a:gd name="T11" fmla="*/ 426 h 587"/>
                  <a:gd name="T12" fmla="*/ 548 w 785"/>
                  <a:gd name="T13" fmla="*/ 548 h 587"/>
                  <a:gd name="T14" fmla="*/ 601 w 785"/>
                  <a:gd name="T15" fmla="*/ 586 h 587"/>
                  <a:gd name="T16" fmla="*/ 784 w 785"/>
                  <a:gd name="T17" fmla="*/ 468 h 587"/>
                  <a:gd name="T18" fmla="*/ 775 w 785"/>
                  <a:gd name="T19" fmla="*/ 345 h 587"/>
                  <a:gd name="T20" fmla="*/ 708 w 785"/>
                  <a:gd name="T21" fmla="*/ 164 h 587"/>
                  <a:gd name="T22" fmla="*/ 718 w 785"/>
                  <a:gd name="T23" fmla="*/ 51 h 587"/>
                  <a:gd name="T24" fmla="*/ 731 w 785"/>
                  <a:gd name="T25" fmla="*/ 33 h 587"/>
                  <a:gd name="T26" fmla="*/ 752 w 785"/>
                  <a:gd name="T27" fmla="*/ 18 h 587"/>
                  <a:gd name="T28" fmla="*/ 772 w 785"/>
                  <a:gd name="T29" fmla="*/ 9 h 587"/>
                  <a:gd name="T30" fmla="*/ 784 w 785"/>
                  <a:gd name="T31" fmla="*/ 0 h 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5"/>
                  <a:gd name="T49" fmla="*/ 0 h 587"/>
                  <a:gd name="T50" fmla="*/ 785 w 785"/>
                  <a:gd name="T51" fmla="*/ 587 h 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5" h="587">
                    <a:moveTo>
                      <a:pt x="0" y="22"/>
                    </a:moveTo>
                    <a:lnTo>
                      <a:pt x="37" y="13"/>
                    </a:lnTo>
                    <a:lnTo>
                      <a:pt x="65" y="113"/>
                    </a:lnTo>
                    <a:lnTo>
                      <a:pt x="267" y="66"/>
                    </a:lnTo>
                    <a:lnTo>
                      <a:pt x="431" y="113"/>
                    </a:lnTo>
                    <a:lnTo>
                      <a:pt x="529" y="426"/>
                    </a:lnTo>
                    <a:lnTo>
                      <a:pt x="548" y="548"/>
                    </a:lnTo>
                    <a:lnTo>
                      <a:pt x="601" y="586"/>
                    </a:lnTo>
                    <a:lnTo>
                      <a:pt x="784" y="468"/>
                    </a:lnTo>
                    <a:lnTo>
                      <a:pt x="775" y="345"/>
                    </a:lnTo>
                    <a:lnTo>
                      <a:pt x="708" y="164"/>
                    </a:lnTo>
                    <a:lnTo>
                      <a:pt x="718" y="51"/>
                    </a:lnTo>
                    <a:lnTo>
                      <a:pt x="731" y="33"/>
                    </a:lnTo>
                    <a:lnTo>
                      <a:pt x="752" y="18"/>
                    </a:lnTo>
                    <a:lnTo>
                      <a:pt x="772" y="9"/>
                    </a:lnTo>
                    <a:lnTo>
                      <a:pt x="784" y="0"/>
                    </a:lnTo>
                  </a:path>
                </a:pathLst>
              </a:custGeom>
              <a:noFill/>
              <a:ln w="25400" cap="rnd">
                <a:solidFill>
                  <a:srgbClr val="FF0000"/>
                </a:solidFill>
                <a:round/>
                <a:headEnd type="none" w="sm" len="sm"/>
                <a:tailEnd type="none" w="sm" len="sm"/>
              </a:ln>
            </p:spPr>
            <p:txBody>
              <a:bodyPr wrap="none" lIns="90453" tIns="46022" rIns="90453" bIns="46022" anchor="ctr"/>
              <a:lstStyle/>
              <a:p>
                <a:endParaRPr lang="de-DE"/>
              </a:p>
            </p:txBody>
          </p:sp>
          <p:sp>
            <p:nvSpPr>
              <p:cNvPr id="30" name="Freeform 17"/>
              <p:cNvSpPr>
                <a:spLocks/>
              </p:cNvSpPr>
              <p:nvPr/>
            </p:nvSpPr>
            <p:spPr bwMode="auto">
              <a:xfrm>
                <a:off x="2829" y="1376"/>
                <a:ext cx="902" cy="986"/>
              </a:xfrm>
              <a:custGeom>
                <a:avLst/>
                <a:gdLst>
                  <a:gd name="T0" fmla="*/ 898 w 902"/>
                  <a:gd name="T1" fmla="*/ 894 h 986"/>
                  <a:gd name="T2" fmla="*/ 810 w 902"/>
                  <a:gd name="T3" fmla="*/ 908 h 986"/>
                  <a:gd name="T4" fmla="*/ 592 w 902"/>
                  <a:gd name="T5" fmla="*/ 939 h 986"/>
                  <a:gd name="T6" fmla="*/ 215 w 902"/>
                  <a:gd name="T7" fmla="*/ 985 h 986"/>
                  <a:gd name="T8" fmla="*/ 139 w 902"/>
                  <a:gd name="T9" fmla="*/ 507 h 986"/>
                  <a:gd name="T10" fmla="*/ 0 w 902"/>
                  <a:gd name="T11" fmla="*/ 434 h 986"/>
                  <a:gd name="T12" fmla="*/ 15 w 902"/>
                  <a:gd name="T13" fmla="*/ 292 h 986"/>
                  <a:gd name="T14" fmla="*/ 901 w 902"/>
                  <a:gd name="T15" fmla="*/ 0 h 986"/>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986"/>
                  <a:gd name="T26" fmla="*/ 902 w 902"/>
                  <a:gd name="T27" fmla="*/ 986 h 9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986">
                    <a:moveTo>
                      <a:pt x="898" y="894"/>
                    </a:moveTo>
                    <a:lnTo>
                      <a:pt x="810" y="908"/>
                    </a:lnTo>
                    <a:lnTo>
                      <a:pt x="592" y="939"/>
                    </a:lnTo>
                    <a:lnTo>
                      <a:pt x="215" y="985"/>
                    </a:lnTo>
                    <a:lnTo>
                      <a:pt x="139" y="507"/>
                    </a:lnTo>
                    <a:lnTo>
                      <a:pt x="0" y="434"/>
                    </a:lnTo>
                    <a:lnTo>
                      <a:pt x="15" y="292"/>
                    </a:lnTo>
                    <a:lnTo>
                      <a:pt x="901" y="0"/>
                    </a:lnTo>
                  </a:path>
                </a:pathLst>
              </a:custGeom>
              <a:noFill/>
              <a:ln w="25400" cap="rnd">
                <a:solidFill>
                  <a:srgbClr val="FF0000"/>
                </a:solidFill>
                <a:round/>
                <a:headEnd type="none" w="sm" len="sm"/>
                <a:tailEnd type="none" w="sm" len="sm"/>
              </a:ln>
            </p:spPr>
            <p:txBody>
              <a:bodyPr wrap="none" lIns="90453" tIns="46022" rIns="90453" bIns="46022" anchor="ctr"/>
              <a:lstStyle/>
              <a:p>
                <a:endParaRPr lang="de-DE"/>
              </a:p>
            </p:txBody>
          </p:sp>
          <p:sp>
            <p:nvSpPr>
              <p:cNvPr id="31" name="Freeform 18"/>
              <p:cNvSpPr>
                <a:spLocks/>
              </p:cNvSpPr>
              <p:nvPr/>
            </p:nvSpPr>
            <p:spPr bwMode="auto">
              <a:xfrm>
                <a:off x="2266" y="2042"/>
                <a:ext cx="728" cy="281"/>
              </a:xfrm>
              <a:custGeom>
                <a:avLst/>
                <a:gdLst>
                  <a:gd name="T0" fmla="*/ 727 w 728"/>
                  <a:gd name="T1" fmla="*/ 0 h 281"/>
                  <a:gd name="T2" fmla="*/ 377 w 728"/>
                  <a:gd name="T3" fmla="*/ 111 h 281"/>
                  <a:gd name="T4" fmla="*/ 183 w 728"/>
                  <a:gd name="T5" fmla="*/ 146 h 281"/>
                  <a:gd name="T6" fmla="*/ 28 w 728"/>
                  <a:gd name="T7" fmla="*/ 280 h 281"/>
                  <a:gd name="T8" fmla="*/ 0 w 728"/>
                  <a:gd name="T9" fmla="*/ 136 h 281"/>
                  <a:gd name="T10" fmla="*/ 0 60000 65536"/>
                  <a:gd name="T11" fmla="*/ 0 60000 65536"/>
                  <a:gd name="T12" fmla="*/ 0 60000 65536"/>
                  <a:gd name="T13" fmla="*/ 0 60000 65536"/>
                  <a:gd name="T14" fmla="*/ 0 60000 65536"/>
                  <a:gd name="T15" fmla="*/ 0 w 728"/>
                  <a:gd name="T16" fmla="*/ 0 h 281"/>
                  <a:gd name="T17" fmla="*/ 728 w 728"/>
                  <a:gd name="T18" fmla="*/ 281 h 281"/>
                </a:gdLst>
                <a:ahLst/>
                <a:cxnLst>
                  <a:cxn ang="T10">
                    <a:pos x="T0" y="T1"/>
                  </a:cxn>
                  <a:cxn ang="T11">
                    <a:pos x="T2" y="T3"/>
                  </a:cxn>
                  <a:cxn ang="T12">
                    <a:pos x="T4" y="T5"/>
                  </a:cxn>
                  <a:cxn ang="T13">
                    <a:pos x="T6" y="T7"/>
                  </a:cxn>
                  <a:cxn ang="T14">
                    <a:pos x="T8" y="T9"/>
                  </a:cxn>
                </a:cxnLst>
                <a:rect l="T15" t="T16" r="T17" b="T18"/>
                <a:pathLst>
                  <a:path w="728" h="281">
                    <a:moveTo>
                      <a:pt x="727" y="0"/>
                    </a:moveTo>
                    <a:lnTo>
                      <a:pt x="377" y="111"/>
                    </a:lnTo>
                    <a:lnTo>
                      <a:pt x="183" y="146"/>
                    </a:lnTo>
                    <a:lnTo>
                      <a:pt x="28" y="280"/>
                    </a:lnTo>
                    <a:lnTo>
                      <a:pt x="0" y="136"/>
                    </a:lnTo>
                  </a:path>
                </a:pathLst>
              </a:custGeom>
              <a:noFill/>
              <a:ln w="25400" cap="rnd">
                <a:solidFill>
                  <a:srgbClr val="FF0000"/>
                </a:solidFill>
                <a:round/>
                <a:headEnd type="none" w="sm" len="sm"/>
                <a:tailEnd type="none" w="sm" len="sm"/>
              </a:ln>
            </p:spPr>
            <p:txBody>
              <a:bodyPr wrap="none" lIns="90453" tIns="46022" rIns="90453" bIns="46022" anchor="ctr"/>
              <a:lstStyle/>
              <a:p>
                <a:endParaRPr lang="de-DE"/>
              </a:p>
            </p:txBody>
          </p:sp>
          <p:sp>
            <p:nvSpPr>
              <p:cNvPr id="32" name="Freeform 19"/>
              <p:cNvSpPr>
                <a:spLocks/>
              </p:cNvSpPr>
              <p:nvPr/>
            </p:nvSpPr>
            <p:spPr bwMode="auto">
              <a:xfrm>
                <a:off x="2260" y="1669"/>
                <a:ext cx="586" cy="178"/>
              </a:xfrm>
              <a:custGeom>
                <a:avLst/>
                <a:gdLst>
                  <a:gd name="T0" fmla="*/ 0 w 586"/>
                  <a:gd name="T1" fmla="*/ 177 h 178"/>
                  <a:gd name="T2" fmla="*/ 209 w 586"/>
                  <a:gd name="T3" fmla="*/ 104 h 178"/>
                  <a:gd name="T4" fmla="*/ 585 w 586"/>
                  <a:gd name="T5" fmla="*/ 0 h 178"/>
                  <a:gd name="T6" fmla="*/ 0 60000 65536"/>
                  <a:gd name="T7" fmla="*/ 0 60000 65536"/>
                  <a:gd name="T8" fmla="*/ 0 60000 65536"/>
                  <a:gd name="T9" fmla="*/ 0 w 586"/>
                  <a:gd name="T10" fmla="*/ 0 h 178"/>
                  <a:gd name="T11" fmla="*/ 586 w 586"/>
                  <a:gd name="T12" fmla="*/ 178 h 178"/>
                </a:gdLst>
                <a:ahLst/>
                <a:cxnLst>
                  <a:cxn ang="T6">
                    <a:pos x="T0" y="T1"/>
                  </a:cxn>
                  <a:cxn ang="T7">
                    <a:pos x="T2" y="T3"/>
                  </a:cxn>
                  <a:cxn ang="T8">
                    <a:pos x="T4" y="T5"/>
                  </a:cxn>
                </a:cxnLst>
                <a:rect l="T9" t="T10" r="T11" b="T12"/>
                <a:pathLst>
                  <a:path w="586" h="178">
                    <a:moveTo>
                      <a:pt x="0" y="177"/>
                    </a:moveTo>
                    <a:lnTo>
                      <a:pt x="209" y="104"/>
                    </a:lnTo>
                    <a:lnTo>
                      <a:pt x="585" y="0"/>
                    </a:lnTo>
                  </a:path>
                </a:pathLst>
              </a:custGeom>
              <a:noFill/>
              <a:ln w="25400" cap="rnd">
                <a:solidFill>
                  <a:srgbClr val="FF0000"/>
                </a:solidFill>
                <a:round/>
                <a:headEnd type="none" w="sm" len="sm"/>
                <a:tailEnd type="none" w="sm" len="sm"/>
              </a:ln>
            </p:spPr>
            <p:txBody>
              <a:bodyPr wrap="none" lIns="90453" tIns="46022" rIns="90453" bIns="46022" anchor="ctr"/>
              <a:lstStyle/>
              <a:p>
                <a:endParaRPr lang="de-DE"/>
              </a:p>
            </p:txBody>
          </p:sp>
          <p:sp>
            <p:nvSpPr>
              <p:cNvPr id="33" name="Freeform 20"/>
              <p:cNvSpPr>
                <a:spLocks/>
              </p:cNvSpPr>
              <p:nvPr/>
            </p:nvSpPr>
            <p:spPr bwMode="auto">
              <a:xfrm>
                <a:off x="3624" y="1377"/>
                <a:ext cx="375" cy="895"/>
              </a:xfrm>
              <a:custGeom>
                <a:avLst/>
                <a:gdLst>
                  <a:gd name="T0" fmla="*/ 10 w 375"/>
                  <a:gd name="T1" fmla="*/ 97 h 895"/>
                  <a:gd name="T2" fmla="*/ 20 w 375"/>
                  <a:gd name="T3" fmla="*/ 278 h 895"/>
                  <a:gd name="T4" fmla="*/ 0 w 375"/>
                  <a:gd name="T5" fmla="*/ 312 h 895"/>
                  <a:gd name="T6" fmla="*/ 10 w 375"/>
                  <a:gd name="T7" fmla="*/ 473 h 895"/>
                  <a:gd name="T8" fmla="*/ 100 w 375"/>
                  <a:gd name="T9" fmla="*/ 894 h 895"/>
                  <a:gd name="T10" fmla="*/ 345 w 375"/>
                  <a:gd name="T11" fmla="*/ 814 h 895"/>
                  <a:gd name="T12" fmla="*/ 368 w 375"/>
                  <a:gd name="T13" fmla="*/ 758 h 895"/>
                  <a:gd name="T14" fmla="*/ 374 w 375"/>
                  <a:gd name="T15" fmla="*/ 553 h 895"/>
                  <a:gd name="T16" fmla="*/ 374 w 375"/>
                  <a:gd name="T17" fmla="*/ 410 h 895"/>
                  <a:gd name="T18" fmla="*/ 298 w 375"/>
                  <a:gd name="T19" fmla="*/ 424 h 895"/>
                  <a:gd name="T20" fmla="*/ 234 w 375"/>
                  <a:gd name="T21" fmla="*/ 3 h 895"/>
                  <a:gd name="T22" fmla="*/ 106 w 375"/>
                  <a:gd name="T23" fmla="*/ 0 h 895"/>
                  <a:gd name="T24" fmla="*/ 10 w 375"/>
                  <a:gd name="T25" fmla="*/ 97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5"/>
                  <a:gd name="T40" fmla="*/ 0 h 895"/>
                  <a:gd name="T41" fmla="*/ 375 w 375"/>
                  <a:gd name="T42" fmla="*/ 895 h 8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5" h="895">
                    <a:moveTo>
                      <a:pt x="10" y="97"/>
                    </a:moveTo>
                    <a:lnTo>
                      <a:pt x="20" y="278"/>
                    </a:lnTo>
                    <a:lnTo>
                      <a:pt x="0" y="312"/>
                    </a:lnTo>
                    <a:lnTo>
                      <a:pt x="10" y="473"/>
                    </a:lnTo>
                    <a:lnTo>
                      <a:pt x="100" y="894"/>
                    </a:lnTo>
                    <a:lnTo>
                      <a:pt x="345" y="814"/>
                    </a:lnTo>
                    <a:lnTo>
                      <a:pt x="368" y="758"/>
                    </a:lnTo>
                    <a:lnTo>
                      <a:pt x="374" y="553"/>
                    </a:lnTo>
                    <a:lnTo>
                      <a:pt x="374" y="410"/>
                    </a:lnTo>
                    <a:lnTo>
                      <a:pt x="298" y="424"/>
                    </a:lnTo>
                    <a:lnTo>
                      <a:pt x="234" y="3"/>
                    </a:lnTo>
                    <a:lnTo>
                      <a:pt x="106" y="0"/>
                    </a:lnTo>
                    <a:lnTo>
                      <a:pt x="10" y="97"/>
                    </a:lnTo>
                  </a:path>
                </a:pathLst>
              </a:custGeom>
              <a:noFill/>
              <a:ln w="25400" cap="rnd">
                <a:solidFill>
                  <a:srgbClr val="FF0000"/>
                </a:solidFill>
                <a:round/>
                <a:headEnd/>
                <a:tailEnd/>
              </a:ln>
            </p:spPr>
            <p:txBody>
              <a:bodyPr wrap="none" lIns="90453" tIns="46022" rIns="90453" bIns="46022" anchor="ctr"/>
              <a:lstStyle/>
              <a:p>
                <a:endParaRPr lang="de-DE"/>
              </a:p>
            </p:txBody>
          </p:sp>
        </p:grpSp>
        <p:grpSp>
          <p:nvGrpSpPr>
            <p:cNvPr id="12" name="Group 21"/>
            <p:cNvGrpSpPr>
              <a:grpSpLocks/>
            </p:cNvGrpSpPr>
            <p:nvPr/>
          </p:nvGrpSpPr>
          <p:grpSpPr bwMode="auto">
            <a:xfrm>
              <a:off x="5387975" y="2041525"/>
              <a:ext cx="3198813" cy="660400"/>
              <a:chOff x="3398" y="1094"/>
              <a:chExt cx="2016" cy="416"/>
            </a:xfrm>
          </p:grpSpPr>
          <p:grpSp>
            <p:nvGrpSpPr>
              <p:cNvPr id="23" name="Group 22"/>
              <p:cNvGrpSpPr>
                <a:grpSpLocks/>
              </p:cNvGrpSpPr>
              <p:nvPr/>
            </p:nvGrpSpPr>
            <p:grpSpPr bwMode="auto">
              <a:xfrm>
                <a:off x="3398" y="1094"/>
                <a:ext cx="2016" cy="416"/>
                <a:chOff x="3398" y="1094"/>
                <a:chExt cx="2016" cy="416"/>
              </a:xfrm>
            </p:grpSpPr>
            <p:sp>
              <p:nvSpPr>
                <p:cNvPr id="25" name="Freeform 23"/>
                <p:cNvSpPr>
                  <a:spLocks/>
                </p:cNvSpPr>
                <p:nvPr/>
              </p:nvSpPr>
              <p:spPr bwMode="auto">
                <a:xfrm>
                  <a:off x="3398" y="1094"/>
                  <a:ext cx="2016" cy="416"/>
                </a:xfrm>
                <a:custGeom>
                  <a:avLst/>
                  <a:gdLst/>
                  <a:ahLst/>
                  <a:cxnLst>
                    <a:cxn ang="0">
                      <a:pos x="905" y="0"/>
                    </a:cxn>
                    <a:cxn ang="0">
                      <a:pos x="862" y="2"/>
                    </a:cxn>
                    <a:cxn ang="0">
                      <a:pos x="820" y="5"/>
                    </a:cxn>
                    <a:cxn ang="0">
                      <a:pos x="784" y="13"/>
                    </a:cxn>
                    <a:cxn ang="0">
                      <a:pos x="749" y="20"/>
                    </a:cxn>
                    <a:cxn ang="0">
                      <a:pos x="720" y="30"/>
                    </a:cxn>
                    <a:cxn ang="0">
                      <a:pos x="699" y="41"/>
                    </a:cxn>
                    <a:cxn ang="0">
                      <a:pos x="692" y="54"/>
                    </a:cxn>
                    <a:cxn ang="0">
                      <a:pos x="686" y="68"/>
                    </a:cxn>
                    <a:cxn ang="0">
                      <a:pos x="686" y="242"/>
                    </a:cxn>
                    <a:cxn ang="0">
                      <a:pos x="0" y="242"/>
                    </a:cxn>
                    <a:cxn ang="0">
                      <a:pos x="686" y="345"/>
                    </a:cxn>
                    <a:cxn ang="0">
                      <a:pos x="692" y="360"/>
                    </a:cxn>
                    <a:cxn ang="0">
                      <a:pos x="699" y="372"/>
                    </a:cxn>
                    <a:cxn ang="0">
                      <a:pos x="720" y="385"/>
                    </a:cxn>
                    <a:cxn ang="0">
                      <a:pos x="749" y="394"/>
                    </a:cxn>
                    <a:cxn ang="0">
                      <a:pos x="784" y="403"/>
                    </a:cxn>
                    <a:cxn ang="0">
                      <a:pos x="820" y="410"/>
                    </a:cxn>
                    <a:cxn ang="0">
                      <a:pos x="862" y="414"/>
                    </a:cxn>
                    <a:cxn ang="0">
                      <a:pos x="905" y="415"/>
                    </a:cxn>
                    <a:cxn ang="0">
                      <a:pos x="1237" y="415"/>
                    </a:cxn>
                    <a:cxn ang="0">
                      <a:pos x="1796" y="415"/>
                    </a:cxn>
                    <a:cxn ang="0">
                      <a:pos x="1838" y="414"/>
                    </a:cxn>
                    <a:cxn ang="0">
                      <a:pos x="1880" y="410"/>
                    </a:cxn>
                    <a:cxn ang="0">
                      <a:pos x="1915" y="403"/>
                    </a:cxn>
                    <a:cxn ang="0">
                      <a:pos x="1951" y="394"/>
                    </a:cxn>
                    <a:cxn ang="0">
                      <a:pos x="1980" y="385"/>
                    </a:cxn>
                    <a:cxn ang="0">
                      <a:pos x="2001" y="372"/>
                    </a:cxn>
                    <a:cxn ang="0">
                      <a:pos x="2007" y="360"/>
                    </a:cxn>
                    <a:cxn ang="0">
                      <a:pos x="2015" y="345"/>
                    </a:cxn>
                    <a:cxn ang="0">
                      <a:pos x="2015" y="242"/>
                    </a:cxn>
                    <a:cxn ang="0">
                      <a:pos x="2015" y="68"/>
                    </a:cxn>
                    <a:cxn ang="0">
                      <a:pos x="2007" y="54"/>
                    </a:cxn>
                    <a:cxn ang="0">
                      <a:pos x="2001" y="41"/>
                    </a:cxn>
                    <a:cxn ang="0">
                      <a:pos x="1980" y="30"/>
                    </a:cxn>
                    <a:cxn ang="0">
                      <a:pos x="1951" y="20"/>
                    </a:cxn>
                    <a:cxn ang="0">
                      <a:pos x="1915" y="13"/>
                    </a:cxn>
                    <a:cxn ang="0">
                      <a:pos x="1880" y="5"/>
                    </a:cxn>
                    <a:cxn ang="0">
                      <a:pos x="1838" y="2"/>
                    </a:cxn>
                    <a:cxn ang="0">
                      <a:pos x="1796" y="0"/>
                    </a:cxn>
                    <a:cxn ang="0">
                      <a:pos x="1237" y="0"/>
                    </a:cxn>
                    <a:cxn ang="0">
                      <a:pos x="905" y="0"/>
                    </a:cxn>
                    <a:cxn ang="0">
                      <a:pos x="905" y="0"/>
                    </a:cxn>
                  </a:cxnLst>
                  <a:rect l="0" t="0" r="r" b="b"/>
                  <a:pathLst>
                    <a:path w="2016" h="416">
                      <a:moveTo>
                        <a:pt x="905" y="0"/>
                      </a:moveTo>
                      <a:lnTo>
                        <a:pt x="862" y="2"/>
                      </a:lnTo>
                      <a:lnTo>
                        <a:pt x="820" y="5"/>
                      </a:lnTo>
                      <a:lnTo>
                        <a:pt x="784" y="13"/>
                      </a:lnTo>
                      <a:lnTo>
                        <a:pt x="749" y="20"/>
                      </a:lnTo>
                      <a:lnTo>
                        <a:pt x="720" y="30"/>
                      </a:lnTo>
                      <a:lnTo>
                        <a:pt x="699" y="41"/>
                      </a:lnTo>
                      <a:lnTo>
                        <a:pt x="692" y="54"/>
                      </a:lnTo>
                      <a:lnTo>
                        <a:pt x="686" y="68"/>
                      </a:lnTo>
                      <a:lnTo>
                        <a:pt x="686" y="242"/>
                      </a:lnTo>
                      <a:lnTo>
                        <a:pt x="0" y="242"/>
                      </a:lnTo>
                      <a:lnTo>
                        <a:pt x="686" y="345"/>
                      </a:lnTo>
                      <a:lnTo>
                        <a:pt x="692" y="360"/>
                      </a:lnTo>
                      <a:lnTo>
                        <a:pt x="699" y="372"/>
                      </a:lnTo>
                      <a:lnTo>
                        <a:pt x="720" y="385"/>
                      </a:lnTo>
                      <a:lnTo>
                        <a:pt x="749" y="394"/>
                      </a:lnTo>
                      <a:lnTo>
                        <a:pt x="784" y="403"/>
                      </a:lnTo>
                      <a:lnTo>
                        <a:pt x="820" y="410"/>
                      </a:lnTo>
                      <a:lnTo>
                        <a:pt x="862" y="414"/>
                      </a:lnTo>
                      <a:lnTo>
                        <a:pt x="905" y="415"/>
                      </a:lnTo>
                      <a:lnTo>
                        <a:pt x="1237" y="415"/>
                      </a:lnTo>
                      <a:lnTo>
                        <a:pt x="1796" y="415"/>
                      </a:lnTo>
                      <a:lnTo>
                        <a:pt x="1838" y="414"/>
                      </a:lnTo>
                      <a:lnTo>
                        <a:pt x="1880" y="410"/>
                      </a:lnTo>
                      <a:lnTo>
                        <a:pt x="1915" y="403"/>
                      </a:lnTo>
                      <a:lnTo>
                        <a:pt x="1951" y="394"/>
                      </a:lnTo>
                      <a:lnTo>
                        <a:pt x="1980" y="385"/>
                      </a:lnTo>
                      <a:lnTo>
                        <a:pt x="2001" y="372"/>
                      </a:lnTo>
                      <a:lnTo>
                        <a:pt x="2007" y="360"/>
                      </a:lnTo>
                      <a:lnTo>
                        <a:pt x="2015" y="345"/>
                      </a:lnTo>
                      <a:lnTo>
                        <a:pt x="2015" y="242"/>
                      </a:lnTo>
                      <a:lnTo>
                        <a:pt x="2015" y="68"/>
                      </a:lnTo>
                      <a:lnTo>
                        <a:pt x="2007" y="54"/>
                      </a:lnTo>
                      <a:lnTo>
                        <a:pt x="2001" y="41"/>
                      </a:lnTo>
                      <a:lnTo>
                        <a:pt x="1980" y="30"/>
                      </a:lnTo>
                      <a:lnTo>
                        <a:pt x="1951" y="20"/>
                      </a:lnTo>
                      <a:lnTo>
                        <a:pt x="1915" y="13"/>
                      </a:lnTo>
                      <a:lnTo>
                        <a:pt x="1880" y="5"/>
                      </a:lnTo>
                      <a:lnTo>
                        <a:pt x="1838" y="2"/>
                      </a:lnTo>
                      <a:lnTo>
                        <a:pt x="1796" y="0"/>
                      </a:lnTo>
                      <a:lnTo>
                        <a:pt x="1237" y="0"/>
                      </a:lnTo>
                      <a:lnTo>
                        <a:pt x="905" y="0"/>
                      </a:lnTo>
                      <a:lnTo>
                        <a:pt x="905" y="0"/>
                      </a:lnTo>
                    </a:path>
                  </a:pathLst>
                </a:custGeom>
                <a:solidFill>
                  <a:schemeClr val="accent1"/>
                </a:solidFill>
                <a:ln w="12700" cap="rnd" cmpd="sng">
                  <a:solidFill>
                    <a:schemeClr val="accent1"/>
                  </a:solidFill>
                  <a:prstDash val="solid"/>
                  <a:round/>
                  <a:headEnd/>
                  <a:tailEnd/>
                </a:ln>
                <a:effectLst>
                  <a:outerShdw dist="107763" dir="2700000" algn="ctr" rotWithShape="0">
                    <a:schemeClr val="bg2"/>
                  </a:outerShdw>
                </a:effectLst>
              </p:spPr>
              <p:txBody>
                <a:bodyPr wrap="none" lIns="90453" tIns="46022" rIns="90453" bIns="46022" anchor="ctr"/>
                <a:lstStyle/>
                <a:p>
                  <a:pPr>
                    <a:defRPr/>
                  </a:pPr>
                  <a:endParaRPr lang="de-DE" dirty="0"/>
                </a:p>
              </p:txBody>
            </p:sp>
            <p:sp>
              <p:nvSpPr>
                <p:cNvPr id="26" name="Rectangle 24"/>
                <p:cNvSpPr>
                  <a:spLocks noChangeArrowheads="1"/>
                </p:cNvSpPr>
                <p:nvPr/>
              </p:nvSpPr>
              <p:spPr bwMode="auto">
                <a:xfrm>
                  <a:off x="4193" y="1136"/>
                  <a:ext cx="1110" cy="333"/>
                </a:xfrm>
                <a:prstGeom prst="rect">
                  <a:avLst/>
                </a:prstGeom>
                <a:noFill/>
                <a:ln w="9525">
                  <a:noFill/>
                  <a:miter lim="800000"/>
                  <a:headEnd/>
                  <a:tailEnd/>
                </a:ln>
              </p:spPr>
              <p:txBody>
                <a:bodyPr wrap="none" lIns="90453" tIns="46022" rIns="90453" bIns="46022" anchor="ctr"/>
                <a:lstStyle/>
                <a:p>
                  <a:endParaRPr lang="de-DE">
                    <a:solidFill>
                      <a:srgbClr val="00279F"/>
                    </a:solidFill>
                    <a:latin typeface="Comic Sans MS" pitchFamily="66" charset="0"/>
                  </a:endParaRPr>
                </a:p>
              </p:txBody>
            </p:sp>
          </p:grpSp>
          <p:sp>
            <p:nvSpPr>
              <p:cNvPr id="24" name="Rectangle 25"/>
              <p:cNvSpPr>
                <a:spLocks noChangeArrowheads="1"/>
              </p:cNvSpPr>
              <p:nvPr/>
            </p:nvSpPr>
            <p:spPr bwMode="auto">
              <a:xfrm>
                <a:off x="4108" y="1095"/>
                <a:ext cx="1266" cy="404"/>
              </a:xfrm>
              <a:prstGeom prst="rect">
                <a:avLst/>
              </a:prstGeom>
              <a:noFill/>
              <a:ln w="9525">
                <a:noFill/>
                <a:miter lim="800000"/>
                <a:headEnd/>
                <a:tailEnd/>
              </a:ln>
            </p:spPr>
            <p:txBody>
              <a:bodyPr wrap="none" lIns="90453" tIns="46022" rIns="90453" bIns="46022" anchor="ctr"/>
              <a:lstStyle/>
              <a:p>
                <a:r>
                  <a:rPr lang="de-DE" b="1">
                    <a:solidFill>
                      <a:schemeClr val="bg1"/>
                    </a:solidFill>
                  </a:rPr>
                  <a:t>Politische</a:t>
                </a:r>
              </a:p>
              <a:p>
                <a:r>
                  <a:rPr lang="de-DE" b="1">
                    <a:solidFill>
                      <a:schemeClr val="bg1"/>
                    </a:solidFill>
                  </a:rPr>
                  <a:t>Regionalstruktur</a:t>
                </a:r>
              </a:p>
            </p:txBody>
          </p:sp>
        </p:grpSp>
        <p:grpSp>
          <p:nvGrpSpPr>
            <p:cNvPr id="13" name="Group 26"/>
            <p:cNvGrpSpPr>
              <a:grpSpLocks/>
            </p:cNvGrpSpPr>
            <p:nvPr/>
          </p:nvGrpSpPr>
          <p:grpSpPr bwMode="auto">
            <a:xfrm>
              <a:off x="5716588" y="3178175"/>
              <a:ext cx="2806700" cy="687388"/>
              <a:chOff x="3605" y="1810"/>
              <a:chExt cx="1769" cy="433"/>
            </a:xfrm>
          </p:grpSpPr>
          <p:grpSp>
            <p:nvGrpSpPr>
              <p:cNvPr id="19" name="Group 27"/>
              <p:cNvGrpSpPr>
                <a:grpSpLocks/>
              </p:cNvGrpSpPr>
              <p:nvPr/>
            </p:nvGrpSpPr>
            <p:grpSpPr bwMode="auto">
              <a:xfrm>
                <a:off x="3605" y="1810"/>
                <a:ext cx="1762" cy="433"/>
                <a:chOff x="3605" y="1810"/>
                <a:chExt cx="1762" cy="433"/>
              </a:xfrm>
            </p:grpSpPr>
            <p:sp>
              <p:nvSpPr>
                <p:cNvPr id="21" name="Freeform 28"/>
                <p:cNvSpPr>
                  <a:spLocks/>
                </p:cNvSpPr>
                <p:nvPr/>
              </p:nvSpPr>
              <p:spPr bwMode="auto">
                <a:xfrm>
                  <a:off x="3605" y="1810"/>
                  <a:ext cx="1762" cy="433"/>
                </a:xfrm>
                <a:custGeom>
                  <a:avLst/>
                  <a:gdLst/>
                  <a:ahLst/>
                  <a:cxnLst>
                    <a:cxn ang="0">
                      <a:pos x="742" y="0"/>
                    </a:cxn>
                    <a:cxn ang="0">
                      <a:pos x="657" y="5"/>
                    </a:cxn>
                    <a:cxn ang="0">
                      <a:pos x="591" y="22"/>
                    </a:cxn>
                    <a:cxn ang="0">
                      <a:pos x="565" y="33"/>
                    </a:cxn>
                    <a:cxn ang="0">
                      <a:pos x="551" y="46"/>
                    </a:cxn>
                    <a:cxn ang="0">
                      <a:pos x="538" y="60"/>
                    </a:cxn>
                    <a:cxn ang="0">
                      <a:pos x="533" y="73"/>
                    </a:cxn>
                    <a:cxn ang="0">
                      <a:pos x="533" y="251"/>
                    </a:cxn>
                    <a:cxn ang="0">
                      <a:pos x="0" y="426"/>
                    </a:cxn>
                    <a:cxn ang="0">
                      <a:pos x="533" y="359"/>
                    </a:cxn>
                    <a:cxn ang="0">
                      <a:pos x="538" y="372"/>
                    </a:cxn>
                    <a:cxn ang="0">
                      <a:pos x="551" y="388"/>
                    </a:cxn>
                    <a:cxn ang="0">
                      <a:pos x="565" y="398"/>
                    </a:cxn>
                    <a:cxn ang="0">
                      <a:pos x="591" y="412"/>
                    </a:cxn>
                    <a:cxn ang="0">
                      <a:pos x="657" y="426"/>
                    </a:cxn>
                    <a:cxn ang="0">
                      <a:pos x="742" y="432"/>
                    </a:cxn>
                    <a:cxn ang="0">
                      <a:pos x="1045" y="432"/>
                    </a:cxn>
                    <a:cxn ang="0">
                      <a:pos x="1558" y="432"/>
                    </a:cxn>
                    <a:cxn ang="0">
                      <a:pos x="1637" y="426"/>
                    </a:cxn>
                    <a:cxn ang="0">
                      <a:pos x="1702" y="412"/>
                    </a:cxn>
                    <a:cxn ang="0">
                      <a:pos x="1729" y="398"/>
                    </a:cxn>
                    <a:cxn ang="0">
                      <a:pos x="1749" y="388"/>
                    </a:cxn>
                    <a:cxn ang="0">
                      <a:pos x="1755" y="372"/>
                    </a:cxn>
                    <a:cxn ang="0">
                      <a:pos x="1761" y="359"/>
                    </a:cxn>
                    <a:cxn ang="0">
                      <a:pos x="1761" y="251"/>
                    </a:cxn>
                    <a:cxn ang="0">
                      <a:pos x="1761" y="73"/>
                    </a:cxn>
                    <a:cxn ang="0">
                      <a:pos x="1755" y="60"/>
                    </a:cxn>
                    <a:cxn ang="0">
                      <a:pos x="1749" y="46"/>
                    </a:cxn>
                    <a:cxn ang="0">
                      <a:pos x="1729" y="33"/>
                    </a:cxn>
                    <a:cxn ang="0">
                      <a:pos x="1702" y="22"/>
                    </a:cxn>
                    <a:cxn ang="0">
                      <a:pos x="1637" y="5"/>
                    </a:cxn>
                    <a:cxn ang="0">
                      <a:pos x="1558" y="0"/>
                    </a:cxn>
                    <a:cxn ang="0">
                      <a:pos x="1045" y="0"/>
                    </a:cxn>
                    <a:cxn ang="0">
                      <a:pos x="742" y="0"/>
                    </a:cxn>
                    <a:cxn ang="0">
                      <a:pos x="742" y="0"/>
                    </a:cxn>
                  </a:cxnLst>
                  <a:rect l="0" t="0" r="r" b="b"/>
                  <a:pathLst>
                    <a:path w="1762" h="433">
                      <a:moveTo>
                        <a:pt x="742" y="0"/>
                      </a:moveTo>
                      <a:lnTo>
                        <a:pt x="657" y="5"/>
                      </a:lnTo>
                      <a:lnTo>
                        <a:pt x="591" y="22"/>
                      </a:lnTo>
                      <a:lnTo>
                        <a:pt x="565" y="33"/>
                      </a:lnTo>
                      <a:lnTo>
                        <a:pt x="551" y="46"/>
                      </a:lnTo>
                      <a:lnTo>
                        <a:pt x="538" y="60"/>
                      </a:lnTo>
                      <a:lnTo>
                        <a:pt x="533" y="73"/>
                      </a:lnTo>
                      <a:lnTo>
                        <a:pt x="533" y="251"/>
                      </a:lnTo>
                      <a:lnTo>
                        <a:pt x="0" y="426"/>
                      </a:lnTo>
                      <a:lnTo>
                        <a:pt x="533" y="359"/>
                      </a:lnTo>
                      <a:lnTo>
                        <a:pt x="538" y="372"/>
                      </a:lnTo>
                      <a:lnTo>
                        <a:pt x="551" y="388"/>
                      </a:lnTo>
                      <a:lnTo>
                        <a:pt x="565" y="398"/>
                      </a:lnTo>
                      <a:lnTo>
                        <a:pt x="591" y="412"/>
                      </a:lnTo>
                      <a:lnTo>
                        <a:pt x="657" y="426"/>
                      </a:lnTo>
                      <a:lnTo>
                        <a:pt x="742" y="432"/>
                      </a:lnTo>
                      <a:lnTo>
                        <a:pt x="1045" y="432"/>
                      </a:lnTo>
                      <a:lnTo>
                        <a:pt x="1558" y="432"/>
                      </a:lnTo>
                      <a:lnTo>
                        <a:pt x="1637" y="426"/>
                      </a:lnTo>
                      <a:lnTo>
                        <a:pt x="1702" y="412"/>
                      </a:lnTo>
                      <a:lnTo>
                        <a:pt x="1729" y="398"/>
                      </a:lnTo>
                      <a:lnTo>
                        <a:pt x="1749" y="388"/>
                      </a:lnTo>
                      <a:lnTo>
                        <a:pt x="1755" y="372"/>
                      </a:lnTo>
                      <a:lnTo>
                        <a:pt x="1761" y="359"/>
                      </a:lnTo>
                      <a:lnTo>
                        <a:pt x="1761" y="251"/>
                      </a:lnTo>
                      <a:lnTo>
                        <a:pt x="1761" y="73"/>
                      </a:lnTo>
                      <a:lnTo>
                        <a:pt x="1755" y="60"/>
                      </a:lnTo>
                      <a:lnTo>
                        <a:pt x="1749" y="46"/>
                      </a:lnTo>
                      <a:lnTo>
                        <a:pt x="1729" y="33"/>
                      </a:lnTo>
                      <a:lnTo>
                        <a:pt x="1702" y="22"/>
                      </a:lnTo>
                      <a:lnTo>
                        <a:pt x="1637" y="5"/>
                      </a:lnTo>
                      <a:lnTo>
                        <a:pt x="1558" y="0"/>
                      </a:lnTo>
                      <a:lnTo>
                        <a:pt x="1045" y="0"/>
                      </a:lnTo>
                      <a:lnTo>
                        <a:pt x="742" y="0"/>
                      </a:lnTo>
                      <a:lnTo>
                        <a:pt x="742" y="0"/>
                      </a:lnTo>
                    </a:path>
                  </a:pathLst>
                </a:custGeom>
                <a:solidFill>
                  <a:schemeClr val="accent2"/>
                </a:solidFill>
                <a:ln w="12700" cap="rnd" cmpd="sng">
                  <a:solidFill>
                    <a:schemeClr val="accent2"/>
                  </a:solidFill>
                  <a:prstDash val="solid"/>
                  <a:round/>
                  <a:headEnd/>
                  <a:tailEnd/>
                </a:ln>
                <a:effectLst>
                  <a:outerShdw dist="107763" dir="2700000" algn="ctr" rotWithShape="0">
                    <a:schemeClr val="bg2"/>
                  </a:outerShdw>
                </a:effectLst>
              </p:spPr>
              <p:txBody>
                <a:bodyPr wrap="none" lIns="90453" tIns="46022" rIns="90453" bIns="46022" anchor="ctr"/>
                <a:lstStyle/>
                <a:p>
                  <a:pPr>
                    <a:defRPr/>
                  </a:pPr>
                  <a:endParaRPr lang="de-DE" dirty="0"/>
                </a:p>
              </p:txBody>
            </p:sp>
            <p:sp>
              <p:nvSpPr>
                <p:cNvPr id="22" name="Rectangle 29"/>
                <p:cNvSpPr>
                  <a:spLocks noChangeArrowheads="1"/>
                </p:cNvSpPr>
                <p:nvPr/>
              </p:nvSpPr>
              <p:spPr bwMode="auto">
                <a:xfrm>
                  <a:off x="4240" y="1851"/>
                  <a:ext cx="1024" cy="349"/>
                </a:xfrm>
                <a:prstGeom prst="rect">
                  <a:avLst/>
                </a:prstGeom>
                <a:noFill/>
                <a:ln w="9525">
                  <a:noFill/>
                  <a:miter lim="800000"/>
                  <a:headEnd/>
                  <a:tailEnd/>
                </a:ln>
              </p:spPr>
              <p:txBody>
                <a:bodyPr wrap="none" lIns="90453" tIns="46022" rIns="90453" bIns="46022" anchor="ctr"/>
                <a:lstStyle/>
                <a:p>
                  <a:endParaRPr lang="de-DE">
                    <a:solidFill>
                      <a:srgbClr val="00279F"/>
                    </a:solidFill>
                    <a:latin typeface="Comic Sans MS" pitchFamily="66" charset="0"/>
                  </a:endParaRPr>
                </a:p>
              </p:txBody>
            </p:sp>
          </p:grpSp>
          <p:sp>
            <p:nvSpPr>
              <p:cNvPr id="20" name="Rectangle 30"/>
              <p:cNvSpPr>
                <a:spLocks noChangeArrowheads="1"/>
              </p:cNvSpPr>
              <p:nvPr/>
            </p:nvSpPr>
            <p:spPr bwMode="auto">
              <a:xfrm>
                <a:off x="4108" y="1823"/>
                <a:ext cx="1266" cy="404"/>
              </a:xfrm>
              <a:prstGeom prst="rect">
                <a:avLst/>
              </a:prstGeom>
              <a:noFill/>
              <a:ln w="9525">
                <a:noFill/>
                <a:miter lim="800000"/>
                <a:headEnd/>
                <a:tailEnd/>
              </a:ln>
            </p:spPr>
            <p:txBody>
              <a:bodyPr wrap="none" lIns="90453" tIns="46022" rIns="90453" bIns="46022" anchor="ctr"/>
              <a:lstStyle/>
              <a:p>
                <a:r>
                  <a:rPr lang="de-DE" b="1" dirty="0">
                    <a:solidFill>
                      <a:schemeClr val="bg1"/>
                    </a:solidFill>
                  </a:rPr>
                  <a:t>Postalische</a:t>
                </a:r>
              </a:p>
              <a:p>
                <a:r>
                  <a:rPr lang="de-DE" b="1" dirty="0">
                    <a:solidFill>
                      <a:schemeClr val="bg1"/>
                    </a:solidFill>
                  </a:rPr>
                  <a:t>Regionalstruktur</a:t>
                </a:r>
              </a:p>
            </p:txBody>
          </p:sp>
        </p:grpSp>
        <p:grpSp>
          <p:nvGrpSpPr>
            <p:cNvPr id="14" name="Group 31"/>
            <p:cNvGrpSpPr>
              <a:grpSpLocks/>
            </p:cNvGrpSpPr>
            <p:nvPr/>
          </p:nvGrpSpPr>
          <p:grpSpPr bwMode="auto">
            <a:xfrm>
              <a:off x="5788025" y="4541838"/>
              <a:ext cx="2614613" cy="1062037"/>
              <a:chOff x="3650" y="2669"/>
              <a:chExt cx="1648" cy="669"/>
            </a:xfrm>
          </p:grpSpPr>
          <p:grpSp>
            <p:nvGrpSpPr>
              <p:cNvPr id="15" name="Group 32"/>
              <p:cNvGrpSpPr>
                <a:grpSpLocks/>
              </p:cNvGrpSpPr>
              <p:nvPr/>
            </p:nvGrpSpPr>
            <p:grpSpPr bwMode="auto">
              <a:xfrm>
                <a:off x="3650" y="2669"/>
                <a:ext cx="1642" cy="666"/>
                <a:chOff x="3650" y="2669"/>
                <a:chExt cx="1642" cy="666"/>
              </a:xfrm>
            </p:grpSpPr>
            <p:sp>
              <p:nvSpPr>
                <p:cNvPr id="17" name="Freeform 33"/>
                <p:cNvSpPr>
                  <a:spLocks/>
                </p:cNvSpPr>
                <p:nvPr/>
              </p:nvSpPr>
              <p:spPr bwMode="auto">
                <a:xfrm>
                  <a:off x="3650" y="2669"/>
                  <a:ext cx="1642" cy="666"/>
                </a:xfrm>
                <a:custGeom>
                  <a:avLst/>
                  <a:gdLst/>
                  <a:ahLst/>
                  <a:cxnLst>
                    <a:cxn ang="0">
                      <a:pos x="623" y="101"/>
                    </a:cxn>
                    <a:cxn ang="0">
                      <a:pos x="537" y="107"/>
                    </a:cxn>
                    <a:cxn ang="0">
                      <a:pos x="472" y="131"/>
                    </a:cxn>
                    <a:cxn ang="0">
                      <a:pos x="446" y="143"/>
                    </a:cxn>
                    <a:cxn ang="0">
                      <a:pos x="432" y="155"/>
                    </a:cxn>
                    <a:cxn ang="0">
                      <a:pos x="419" y="174"/>
                    </a:cxn>
                    <a:cxn ang="0">
                      <a:pos x="414" y="191"/>
                    </a:cxn>
                    <a:cxn ang="0">
                      <a:pos x="0" y="0"/>
                    </a:cxn>
                    <a:cxn ang="0">
                      <a:pos x="414" y="336"/>
                    </a:cxn>
                    <a:cxn ang="0">
                      <a:pos x="414" y="570"/>
                    </a:cxn>
                    <a:cxn ang="0">
                      <a:pos x="419" y="587"/>
                    </a:cxn>
                    <a:cxn ang="0">
                      <a:pos x="432" y="605"/>
                    </a:cxn>
                    <a:cxn ang="0">
                      <a:pos x="446" y="624"/>
                    </a:cxn>
                    <a:cxn ang="0">
                      <a:pos x="472" y="635"/>
                    </a:cxn>
                    <a:cxn ang="0">
                      <a:pos x="537" y="660"/>
                    </a:cxn>
                    <a:cxn ang="0">
                      <a:pos x="623" y="665"/>
                    </a:cxn>
                    <a:cxn ang="0">
                      <a:pos x="926" y="665"/>
                    </a:cxn>
                    <a:cxn ang="0">
                      <a:pos x="1438" y="665"/>
                    </a:cxn>
                    <a:cxn ang="0">
                      <a:pos x="1517" y="660"/>
                    </a:cxn>
                    <a:cxn ang="0">
                      <a:pos x="1582" y="635"/>
                    </a:cxn>
                    <a:cxn ang="0">
                      <a:pos x="1609" y="624"/>
                    </a:cxn>
                    <a:cxn ang="0">
                      <a:pos x="1629" y="605"/>
                    </a:cxn>
                    <a:cxn ang="0">
                      <a:pos x="1635" y="587"/>
                    </a:cxn>
                    <a:cxn ang="0">
                      <a:pos x="1641" y="570"/>
                    </a:cxn>
                    <a:cxn ang="0">
                      <a:pos x="1641" y="336"/>
                    </a:cxn>
                    <a:cxn ang="0">
                      <a:pos x="1641" y="191"/>
                    </a:cxn>
                    <a:cxn ang="0">
                      <a:pos x="1635" y="174"/>
                    </a:cxn>
                    <a:cxn ang="0">
                      <a:pos x="1629" y="155"/>
                    </a:cxn>
                    <a:cxn ang="0">
                      <a:pos x="1609" y="143"/>
                    </a:cxn>
                    <a:cxn ang="0">
                      <a:pos x="1582" y="131"/>
                    </a:cxn>
                    <a:cxn ang="0">
                      <a:pos x="1517" y="107"/>
                    </a:cxn>
                    <a:cxn ang="0">
                      <a:pos x="1438" y="101"/>
                    </a:cxn>
                    <a:cxn ang="0">
                      <a:pos x="926" y="101"/>
                    </a:cxn>
                    <a:cxn ang="0">
                      <a:pos x="623" y="101"/>
                    </a:cxn>
                    <a:cxn ang="0">
                      <a:pos x="623" y="101"/>
                    </a:cxn>
                  </a:cxnLst>
                  <a:rect l="0" t="0" r="r" b="b"/>
                  <a:pathLst>
                    <a:path w="1642" h="666">
                      <a:moveTo>
                        <a:pt x="623" y="101"/>
                      </a:moveTo>
                      <a:lnTo>
                        <a:pt x="537" y="107"/>
                      </a:lnTo>
                      <a:lnTo>
                        <a:pt x="472" y="131"/>
                      </a:lnTo>
                      <a:lnTo>
                        <a:pt x="446" y="143"/>
                      </a:lnTo>
                      <a:lnTo>
                        <a:pt x="432" y="155"/>
                      </a:lnTo>
                      <a:lnTo>
                        <a:pt x="419" y="174"/>
                      </a:lnTo>
                      <a:lnTo>
                        <a:pt x="414" y="191"/>
                      </a:lnTo>
                      <a:lnTo>
                        <a:pt x="0" y="0"/>
                      </a:lnTo>
                      <a:lnTo>
                        <a:pt x="414" y="336"/>
                      </a:lnTo>
                      <a:lnTo>
                        <a:pt x="414" y="570"/>
                      </a:lnTo>
                      <a:lnTo>
                        <a:pt x="419" y="587"/>
                      </a:lnTo>
                      <a:lnTo>
                        <a:pt x="432" y="605"/>
                      </a:lnTo>
                      <a:lnTo>
                        <a:pt x="446" y="624"/>
                      </a:lnTo>
                      <a:lnTo>
                        <a:pt x="472" y="635"/>
                      </a:lnTo>
                      <a:lnTo>
                        <a:pt x="537" y="660"/>
                      </a:lnTo>
                      <a:lnTo>
                        <a:pt x="623" y="665"/>
                      </a:lnTo>
                      <a:lnTo>
                        <a:pt x="926" y="665"/>
                      </a:lnTo>
                      <a:lnTo>
                        <a:pt x="1438" y="665"/>
                      </a:lnTo>
                      <a:lnTo>
                        <a:pt x="1517" y="660"/>
                      </a:lnTo>
                      <a:lnTo>
                        <a:pt x="1582" y="635"/>
                      </a:lnTo>
                      <a:lnTo>
                        <a:pt x="1609" y="624"/>
                      </a:lnTo>
                      <a:lnTo>
                        <a:pt x="1629" y="605"/>
                      </a:lnTo>
                      <a:lnTo>
                        <a:pt x="1635" y="587"/>
                      </a:lnTo>
                      <a:lnTo>
                        <a:pt x="1641" y="570"/>
                      </a:lnTo>
                      <a:lnTo>
                        <a:pt x="1641" y="336"/>
                      </a:lnTo>
                      <a:lnTo>
                        <a:pt x="1641" y="191"/>
                      </a:lnTo>
                      <a:lnTo>
                        <a:pt x="1635" y="174"/>
                      </a:lnTo>
                      <a:lnTo>
                        <a:pt x="1629" y="155"/>
                      </a:lnTo>
                      <a:lnTo>
                        <a:pt x="1609" y="143"/>
                      </a:lnTo>
                      <a:lnTo>
                        <a:pt x="1582" y="131"/>
                      </a:lnTo>
                      <a:lnTo>
                        <a:pt x="1517" y="107"/>
                      </a:lnTo>
                      <a:lnTo>
                        <a:pt x="1438" y="101"/>
                      </a:lnTo>
                      <a:lnTo>
                        <a:pt x="926" y="101"/>
                      </a:lnTo>
                      <a:lnTo>
                        <a:pt x="623" y="101"/>
                      </a:lnTo>
                      <a:lnTo>
                        <a:pt x="623" y="101"/>
                      </a:lnTo>
                    </a:path>
                  </a:pathLst>
                </a:custGeom>
                <a:solidFill>
                  <a:srgbClr val="F76681"/>
                </a:solidFill>
                <a:ln w="12700" cap="rnd" cmpd="sng">
                  <a:solidFill>
                    <a:srgbClr val="F76681"/>
                  </a:solidFill>
                  <a:prstDash val="solid"/>
                  <a:round/>
                  <a:headEnd/>
                  <a:tailEnd/>
                </a:ln>
                <a:effectLst>
                  <a:outerShdw dist="107763" dir="2700000" algn="ctr" rotWithShape="0">
                    <a:schemeClr val="bg2"/>
                  </a:outerShdw>
                </a:effectLst>
              </p:spPr>
              <p:txBody>
                <a:bodyPr wrap="none" lIns="90453" tIns="46022" rIns="90453" bIns="46022" anchor="ctr"/>
                <a:lstStyle/>
                <a:p>
                  <a:pPr>
                    <a:defRPr/>
                  </a:pPr>
                  <a:endParaRPr lang="de-DE" dirty="0"/>
                </a:p>
              </p:txBody>
            </p:sp>
            <p:sp>
              <p:nvSpPr>
                <p:cNvPr id="18" name="Rectangle 34"/>
                <p:cNvSpPr>
                  <a:spLocks noChangeArrowheads="1"/>
                </p:cNvSpPr>
                <p:nvPr/>
              </p:nvSpPr>
              <p:spPr bwMode="auto">
                <a:xfrm>
                  <a:off x="4165" y="2819"/>
                  <a:ext cx="1024" cy="463"/>
                </a:xfrm>
                <a:prstGeom prst="rect">
                  <a:avLst/>
                </a:prstGeom>
                <a:noFill/>
                <a:ln w="9525">
                  <a:noFill/>
                  <a:miter lim="800000"/>
                  <a:headEnd/>
                  <a:tailEnd/>
                </a:ln>
              </p:spPr>
              <p:txBody>
                <a:bodyPr wrap="none" lIns="90453" tIns="46022" rIns="90453" bIns="46022" anchor="ctr"/>
                <a:lstStyle/>
                <a:p>
                  <a:endParaRPr lang="de-DE">
                    <a:solidFill>
                      <a:srgbClr val="00279F"/>
                    </a:solidFill>
                    <a:latin typeface="Comic Sans MS" pitchFamily="66" charset="0"/>
                  </a:endParaRPr>
                </a:p>
              </p:txBody>
            </p:sp>
          </p:grpSp>
          <p:sp>
            <p:nvSpPr>
              <p:cNvPr id="16" name="Rectangle 35"/>
              <p:cNvSpPr>
                <a:spLocks noChangeArrowheads="1"/>
              </p:cNvSpPr>
              <p:nvPr/>
            </p:nvSpPr>
            <p:spPr bwMode="auto">
              <a:xfrm>
                <a:off x="4032" y="2761"/>
                <a:ext cx="1266" cy="577"/>
              </a:xfrm>
              <a:prstGeom prst="rect">
                <a:avLst/>
              </a:prstGeom>
              <a:noFill/>
              <a:ln w="9525">
                <a:noFill/>
                <a:miter lim="800000"/>
                <a:headEnd/>
                <a:tailEnd/>
              </a:ln>
            </p:spPr>
            <p:txBody>
              <a:bodyPr wrap="none" lIns="90453" tIns="46022" rIns="90453" bIns="46022" anchor="ctr"/>
              <a:lstStyle/>
              <a:p>
                <a:r>
                  <a:rPr lang="de-DE" b="1">
                    <a:solidFill>
                      <a:schemeClr val="bg1"/>
                    </a:solidFill>
                  </a:rPr>
                  <a:t>Unternehmens-</a:t>
                </a:r>
              </a:p>
              <a:p>
                <a:r>
                  <a:rPr lang="de-DE" b="1">
                    <a:solidFill>
                      <a:schemeClr val="bg1"/>
                    </a:solidFill>
                  </a:rPr>
                  <a:t>interne</a:t>
                </a:r>
              </a:p>
              <a:p>
                <a:r>
                  <a:rPr lang="de-DE" b="1">
                    <a:solidFill>
                      <a:schemeClr val="bg1"/>
                    </a:solidFill>
                  </a:rPr>
                  <a:t>Regionalstruktur</a:t>
                </a:r>
              </a:p>
            </p:txBody>
          </p:sp>
        </p:grpSp>
      </p:grpSp>
    </p:spTree>
    <p:extLst>
      <p:ext uri="{BB962C8B-B14F-4D97-AF65-F5344CB8AC3E}">
        <p14:creationId xmlns:p14="http://schemas.microsoft.com/office/powerpoint/2010/main" val="3903069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precDefaultPercent/&gt;&lt;m_precDefaultDate/&gt;&lt;m_precDefaultYear/&gt;&lt;m_precDefaultQuarter&gt;&lt;m_strFormatTime&gt;Q%5&lt;/m_strFormatTime&gt;&lt;/m_precDefaultQuarter&gt;&lt;m_precDefaultMonth/&gt;&lt;m_precDefaultWeek&gt;&lt;m_strFormatTime&gt;%4&lt;/m_strFormatTime&gt;&lt;/m_precDefaultWeek&gt;&lt;m_precDefaultDay&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TEMPLATESTYLE" val="3"/>
</p:tagLst>
</file>

<file path=ppt/theme/theme1.xml><?xml version="1.0" encoding="utf-8"?>
<a:theme xmlns:a="http://schemas.openxmlformats.org/drawingml/2006/main" name="E4U_PPT-Vorlage_n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Standardschrift">
      <a:majorFont>
        <a:latin typeface="GillSans Light"/>
        <a:ea typeface=""/>
        <a:cs typeface=""/>
      </a:majorFont>
      <a:minorFont>
        <a:latin typeface="Gill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F425E6FE88408CF7728BFD089904" ma:contentTypeVersion="2" ma:contentTypeDescription="Create a new document." ma:contentTypeScope="" ma:versionID="d5d73ff75f60dca3e49447ac11a0f845">
  <xsd:schema xmlns:xsd="http://www.w3.org/2001/XMLSchema" xmlns:xs="http://www.w3.org/2001/XMLSchema" xmlns:p="http://schemas.microsoft.com/office/2006/metadata/properties" xmlns:ns2="d1b7526b-1b8f-40a5-bf50-4eb2e561811c" xmlns:ns3="867d7078-1ca3-485c-a396-2d903c1f93f1" targetNamespace="http://schemas.microsoft.com/office/2006/metadata/properties" ma:root="true" ma:fieldsID="dc4b0edcc9336e37d8f3062ade3079fa" ns2:_="" ns3:_="">
    <xsd:import namespace="d1b7526b-1b8f-40a5-bf50-4eb2e561811c"/>
    <xsd:import namespace="867d7078-1ca3-485c-a396-2d903c1f93f1"/>
    <xsd:element name="properties">
      <xsd:complexType>
        <xsd:sequence>
          <xsd:element name="documentManagement">
            <xsd:complexType>
              <xsd:all>
                <xsd:element ref="ns2:_dlc_DocId" minOccurs="0"/>
                <xsd:element ref="ns2:_dlc_DocIdUrl" minOccurs="0"/>
                <xsd:element ref="ns2:_dlc_DocIdPersistId" minOccurs="0"/>
                <xsd:element ref="ns3:LockedVersions" minOccurs="0"/>
                <xsd:element ref="ns3:AdvancedVersioningLimi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7526b-1b8f-40a5-bf50-4eb2e56181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67d7078-1ca3-485c-a396-2d903c1f93f1" elementFormDefault="qualified">
    <xsd:import namespace="http://schemas.microsoft.com/office/2006/documentManagement/types"/>
    <xsd:import namespace="http://schemas.microsoft.com/office/infopath/2007/PartnerControls"/>
    <xsd:element name="LockedVersions" ma:index="11" nillable="true" ma:displayName="LockedVersions" ma:hidden="true" ma:internalName="LockedVersions">
      <xsd:simpleType>
        <xsd:restriction base="dms:Text"/>
      </xsd:simpleType>
    </xsd:element>
    <xsd:element name="AdvancedVersioningLimit" ma:index="12" nillable="true" ma:displayName="AdvancedVersioningLimit" ma:hidden="true" ma:internalName="AdvancedVersioningLimi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vancedVersioningLimit xmlns="867d7078-1ca3-485c-a396-2d903c1f93f1" xsi:nil="true"/>
    <LockedVersions xmlns="867d7078-1ca3-485c-a396-2d903c1f93f1" xsi:nil="true"/>
    <_dlc_DocId xmlns="d1b7526b-1b8f-40a5-bf50-4eb2e561811c">MEYV6W47ACMW-1319619983-657</_dlc_DocId>
    <_dlc_DocIdUrl xmlns="d1b7526b-1b8f-40a5-bf50-4eb2e561811c">
      <Url>https://sp2013.myatos.net/sites/siDE/E4U/education4u/_layouts/15/DocIdRedir.aspx?ID=MEYV6W47ACMW-1319619983-657</Url>
      <Description>MEYV6W47ACMW-1319619983-657</Description>
    </_dlc_DocIdUrl>
  </documentManagement>
</p:properties>
</file>

<file path=customXml/item3.xml><?xml version="1.0" encoding="utf-8"?>
<Application xmlns="http://www.sap.com/cof/powerpoint/application">
  <Version>2</Version>
  <Revision>2.2.1.53213</Revision>
</Applicatio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Application xmlns="http://www.sap.com/cof/ao/powerpoint/application">
  <com.sap.ip.bi.pioneer>
    <Version>4</Version>
    <AAO_Revision>2.2.1.53213</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Items/>
  </com.sap.ip.bi.pioneer>
</Application>
</file>

<file path=customXml/itemProps1.xml><?xml version="1.0" encoding="utf-8"?>
<ds:datastoreItem xmlns:ds="http://schemas.openxmlformats.org/officeDocument/2006/customXml" ds:itemID="{3091D44C-6922-4D0D-A2F2-815C2BCBB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7526b-1b8f-40a5-bf50-4eb2e561811c"/>
    <ds:schemaRef ds:uri="867d7078-1ca3-485c-a396-2d903c1f93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777F6B-0FA6-45A1-AD3A-CB40AC6F4C1C}">
  <ds:schemaRefs>
    <ds:schemaRef ds:uri="http://schemas.microsoft.com/office/2006/documentManagement/types"/>
    <ds:schemaRef ds:uri="http://purl.org/dc/elements/1.1/"/>
    <ds:schemaRef ds:uri="http://schemas.microsoft.com/office/2006/metadata/properties"/>
    <ds:schemaRef ds:uri="867d7078-1ca3-485c-a396-2d903c1f93f1"/>
    <ds:schemaRef ds:uri="http://schemas.microsoft.com/office/infopath/2007/PartnerControls"/>
    <ds:schemaRef ds:uri="http://schemas.openxmlformats.org/package/2006/metadata/core-properties"/>
    <ds:schemaRef ds:uri="http://purl.org/dc/terms/"/>
    <ds:schemaRef ds:uri="d1b7526b-1b8f-40a5-bf50-4eb2e561811c"/>
    <ds:schemaRef ds:uri="http://www.w3.org/XML/1998/namespace"/>
    <ds:schemaRef ds:uri="http://purl.org/dc/dcmitype/"/>
  </ds:schemaRefs>
</ds:datastoreItem>
</file>

<file path=customXml/itemProps3.xml><?xml version="1.0" encoding="utf-8"?>
<ds:datastoreItem xmlns:ds="http://schemas.openxmlformats.org/officeDocument/2006/customXml" ds:itemID="{7253C2BC-0BF3-49FE-B871-C4CCC3939DD4}">
  <ds:schemaRefs>
    <ds:schemaRef ds:uri="http://www.sap.com/cof/powerpoint/application"/>
  </ds:schemaRefs>
</ds:datastoreItem>
</file>

<file path=customXml/itemProps4.xml><?xml version="1.0" encoding="utf-8"?>
<ds:datastoreItem xmlns:ds="http://schemas.openxmlformats.org/officeDocument/2006/customXml" ds:itemID="{693BB49F-A46A-45DA-877F-7F7D3727FFDB}">
  <ds:schemaRefs>
    <ds:schemaRef ds:uri="http://schemas.microsoft.com/sharepoint/events"/>
  </ds:schemaRefs>
</ds:datastoreItem>
</file>

<file path=customXml/itemProps5.xml><?xml version="1.0" encoding="utf-8"?>
<ds:datastoreItem xmlns:ds="http://schemas.openxmlformats.org/officeDocument/2006/customXml" ds:itemID="{5B2C5765-5E02-424D-8E68-B4303D4A7ED8}">
  <ds:schemaRefs>
    <ds:schemaRef ds:uri="http://schemas.microsoft.com/sharepoint/v3/contenttype/forms"/>
  </ds:schemaRefs>
</ds:datastoreItem>
</file>

<file path=customXml/itemProps6.xml><?xml version="1.0" encoding="utf-8"?>
<ds:datastoreItem xmlns:ds="http://schemas.openxmlformats.org/officeDocument/2006/customXml" ds:itemID="{DB3B9260-6DC8-4DA3-8789-74920EABDA0F}">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
  <TotalTime>0</TotalTime>
  <Words>5449</Words>
  <Application>Microsoft Office PowerPoint</Application>
  <PresentationFormat>Bildschirmpräsentation (16:9)</PresentationFormat>
  <Paragraphs>1074</Paragraphs>
  <Slides>78</Slides>
  <Notes>39</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78</vt:i4>
      </vt:variant>
    </vt:vector>
  </HeadingPairs>
  <TitlesOfParts>
    <vt:vector size="89" baseType="lpstr">
      <vt:lpstr>Arial</vt:lpstr>
      <vt:lpstr>Bender</vt:lpstr>
      <vt:lpstr>Book Antiqua</vt:lpstr>
      <vt:lpstr>Calibri</vt:lpstr>
      <vt:lpstr>Comic Sans MS</vt:lpstr>
      <vt:lpstr>Gill Sans</vt:lpstr>
      <vt:lpstr>Gill Sans Light</vt:lpstr>
      <vt:lpstr>GillSans Light</vt:lpstr>
      <vt:lpstr>Wingdings</vt:lpstr>
      <vt:lpstr>E4U_PPT-Vorlage_neu</vt:lpstr>
      <vt:lpstr>think-cell Folie</vt:lpstr>
      <vt:lpstr>PowerPoint-Präsentation</vt:lpstr>
      <vt:lpstr>Agenda</vt:lpstr>
      <vt:lpstr>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vt:lpstr>
      <vt:lpstr>PowerPoint-Präsentation</vt:lpstr>
      <vt:lpstr>PowerPoint-Präsentation</vt:lpstr>
      <vt:lpstr>PowerPoint-Präsentation</vt:lpstr>
      <vt:lpstr>PowerPoint-Präsentation</vt:lpstr>
      <vt:lpstr>PowerPoint-Präsentation</vt:lpstr>
      <vt:lpstr>PowerPoint-Präsentation</vt:lpstr>
      <vt:lpstr>3</vt:lpstr>
      <vt:lpstr>Allgemeiner Überblick</vt:lpstr>
      <vt:lpstr>Allgemeiner Überblick</vt:lpstr>
      <vt:lpstr>Allgemeiner 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5</vt:lpstr>
      <vt:lpstr>PowerPoint-Präsentation</vt:lpstr>
      <vt:lpstr>PowerPoint-Präsentation</vt:lpstr>
      <vt:lpstr>PowerPoint-Präsentation</vt:lpstr>
      <vt:lpstr>PowerPoint-Präsentation</vt:lpstr>
      <vt:lpstr>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ENERGY4U</dc:title>
  <dc:creator>Andreas Klein</dc:creator>
  <cp:lastModifiedBy>Holzwarth, Daniel</cp:lastModifiedBy>
  <cp:revision>937</cp:revision>
  <cp:lastPrinted>2021-01-13T16:12:44Z</cp:lastPrinted>
  <dcterms:created xsi:type="dcterms:W3CDTF">2012-12-03T10:41:09Z</dcterms:created>
  <dcterms:modified xsi:type="dcterms:W3CDTF">2021-01-13T16:13:47Z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-556877341</vt:i4>
  </property>
  <property fmtid="{D5CDD505-2E9C-101B-9397-08002B2CF9AE}" pid="3" name="_NewReviewCycle">
    <vt:lpwstr/>
  </property>
  <property fmtid="{D5CDD505-2E9C-101B-9397-08002B2CF9AE}" pid="4" name="_EmailSubject">
    <vt:lpwstr>Verwirrung um aktuelle Präsi-Vorlage </vt:lpwstr>
  </property>
  <property fmtid="{D5CDD505-2E9C-101B-9397-08002B2CF9AE}" pid="5" name="_AuthorEmail">
    <vt:lpwstr>sabine.knoer@atos.net</vt:lpwstr>
  </property>
  <property fmtid="{D5CDD505-2E9C-101B-9397-08002B2CF9AE}" pid="6" name="_AuthorEmailDisplayName">
    <vt:lpwstr>Knoer, Sabine</vt:lpwstr>
  </property>
  <property fmtid="{D5CDD505-2E9C-101B-9397-08002B2CF9AE}" pid="7" name="_PreviousAdHocReviewCycleID">
    <vt:i4>-218074391</vt:i4>
  </property>
  <property fmtid="{D5CDD505-2E9C-101B-9397-08002B2CF9AE}" pid="8" name="ContentTypeId">
    <vt:lpwstr>0x01010009BFF425E6FE88408CF7728BFD089904</vt:lpwstr>
  </property>
  <property fmtid="{D5CDD505-2E9C-101B-9397-08002B2CF9AE}" pid="9" name="_dlc_DocIdItemGuid">
    <vt:lpwstr>e60bffff-a227-403e-8b5a-e745d3382c1e</vt:lpwstr>
  </property>
  <property fmtid="{D5CDD505-2E9C-101B-9397-08002B2CF9AE}" pid="10" name="MSIP_Label_e463cba9-5f6c-478d-9329-7b2295e4e8ed_Enabled">
    <vt:lpwstr>true</vt:lpwstr>
  </property>
  <property fmtid="{D5CDD505-2E9C-101B-9397-08002B2CF9AE}" pid="11" name="MSIP_Label_e463cba9-5f6c-478d-9329-7b2295e4e8ed_SetDate">
    <vt:lpwstr>2021-01-13T15:21:45Z</vt:lpwstr>
  </property>
  <property fmtid="{D5CDD505-2E9C-101B-9397-08002B2CF9AE}" pid="12" name="MSIP_Label_e463cba9-5f6c-478d-9329-7b2295e4e8ed_Method">
    <vt:lpwstr>Standard</vt:lpwstr>
  </property>
  <property fmtid="{D5CDD505-2E9C-101B-9397-08002B2CF9AE}" pid="13" name="MSIP_Label_e463cba9-5f6c-478d-9329-7b2295e4e8ed_Name">
    <vt:lpwstr>All Employees_2</vt:lpwstr>
  </property>
  <property fmtid="{D5CDD505-2E9C-101B-9397-08002B2CF9AE}" pid="14" name="MSIP_Label_e463cba9-5f6c-478d-9329-7b2295e4e8ed_SiteId">
    <vt:lpwstr>33440fc6-b7c7-412c-bb73-0e70b0198d5a</vt:lpwstr>
  </property>
  <property fmtid="{D5CDD505-2E9C-101B-9397-08002B2CF9AE}" pid="15" name="MSIP_Label_e463cba9-5f6c-478d-9329-7b2295e4e8ed_ActionId">
    <vt:lpwstr>62064e07-f918-4c97-8ba2-ef6cee579b28</vt:lpwstr>
  </property>
  <property fmtid="{D5CDD505-2E9C-101B-9397-08002B2CF9AE}" pid="16" name="MSIP_Label_e463cba9-5f6c-478d-9329-7b2295e4e8ed_ContentBits">
    <vt:lpwstr>0</vt:lpwstr>
  </property>
</Properties>
</file>